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0" r:id="rId3"/>
  </p:sldMasterIdLst>
  <p:notesMasterIdLst>
    <p:notesMasterId r:id="rId5"/>
  </p:notesMasterIdLst>
  <p:sldIdLst>
    <p:sldId id="256" r:id="rId4"/>
    <p:sldId id="257" r:id="rId6"/>
    <p:sldId id="266" r:id="rId7"/>
    <p:sldId id="267" r:id="rId8"/>
    <p:sldId id="268" r:id="rId9"/>
    <p:sldId id="269" r:id="rId10"/>
    <p:sldId id="270" r:id="rId11"/>
    <p:sldId id="271" r:id="rId12"/>
    <p:sldId id="272" r:id="rId13"/>
    <p:sldId id="274" r:id="rId14"/>
    <p:sldId id="275" r:id="rId15"/>
    <p:sldId id="276" r:id="rId16"/>
    <p:sldId id="258" r:id="rId17"/>
    <p:sldId id="277" r:id="rId18"/>
    <p:sldId id="265"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2105"/>
    <a:srgbClr val="CBAC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21.jpeg"/><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tags" Target="../tags/tag24.xml"/></Relationships>
</file>

<file path=ppt/slides/_rels/slide11.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tags" Target="../tags/tag29.xml"/><Relationship Id="rId7" Type="http://schemas.openxmlformats.org/officeDocument/2006/relationships/image" Target="../media/image23.png"/><Relationship Id="rId6" Type="http://schemas.openxmlformats.org/officeDocument/2006/relationships/tags" Target="../tags/tag28.xml"/><Relationship Id="rId5" Type="http://schemas.openxmlformats.org/officeDocument/2006/relationships/image" Target="../media/image22.png"/><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1" Type="http://schemas.openxmlformats.org/officeDocument/2006/relationships/notesSlide" Target="../notesSlides/notesSlide11.xml"/><Relationship Id="rId10" Type="http://schemas.openxmlformats.org/officeDocument/2006/relationships/slideLayout" Target="../slideLayouts/slideLayout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26.jpeg"/><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tags" Target="../tags/tag30.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28.jpeg"/><Relationship Id="rId2" Type="http://schemas.openxmlformats.org/officeDocument/2006/relationships/tags" Target="../tags/tag31.xml"/><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hyperlink" Target="https://gamma.app" TargetMode="External"/><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image" Target="../media/image4.png"/><Relationship Id="rId2" Type="http://schemas.openxmlformats.org/officeDocument/2006/relationships/tags" Target="../tags/tag9.xml"/><Relationship Id="rId1" Type="http://schemas.openxmlformats.org/officeDocument/2006/relationships/tags" Target="../tags/tag8.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tags" Target="../tags/tag13.xml"/><Relationship Id="rId3" Type="http://schemas.openxmlformats.org/officeDocument/2006/relationships/image" Target="../media/image9.jpeg"/><Relationship Id="rId2" Type="http://schemas.openxmlformats.org/officeDocument/2006/relationships/tags" Target="../tags/tag12.xml"/><Relationship Id="rId1" Type="http://schemas.openxmlformats.org/officeDocument/2006/relationships/tags" Target="../tags/tag11.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1.jpeg"/><Relationship Id="rId2" Type="http://schemas.openxmlformats.org/officeDocument/2006/relationships/tags" Target="../tags/tag14.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14.png"/><Relationship Id="rId7" Type="http://schemas.openxmlformats.org/officeDocument/2006/relationships/tags" Target="../tags/tag19.xml"/><Relationship Id="rId6" Type="http://schemas.openxmlformats.org/officeDocument/2006/relationships/image" Target="../media/image13.png"/><Relationship Id="rId5" Type="http://schemas.openxmlformats.org/officeDocument/2006/relationships/tags" Target="../tags/tag18.xml"/><Relationship Id="rId4" Type="http://schemas.openxmlformats.org/officeDocument/2006/relationships/image" Target="../media/image12.png"/><Relationship Id="rId3" Type="http://schemas.openxmlformats.org/officeDocument/2006/relationships/tags" Target="../tags/tag17.xml"/><Relationship Id="rId2" Type="http://schemas.openxmlformats.org/officeDocument/2006/relationships/tags" Target="../tags/tag16.xml"/><Relationship Id="rId11" Type="http://schemas.openxmlformats.org/officeDocument/2006/relationships/notesSlide" Target="../notesSlides/notesSlide7.xml"/><Relationship Id="rId10" Type="http://schemas.openxmlformats.org/officeDocument/2006/relationships/slideLayout" Target="../slideLayouts/slideLayout2.xml"/><Relationship Id="rId1" Type="http://schemas.openxmlformats.org/officeDocument/2006/relationships/tags" Target="../tags/tag15.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2.xml"/><Relationship Id="rId7" Type="http://schemas.openxmlformats.org/officeDocument/2006/relationships/image" Target="../media/image4.png"/><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tags" Target="../tags/tag22.xml"/><Relationship Id="rId3" Type="http://schemas.openxmlformats.org/officeDocument/2006/relationships/image" Target="../media/image15.png"/><Relationship Id="rId2" Type="http://schemas.openxmlformats.org/officeDocument/2006/relationships/tags" Target="../tags/tag21.xml"/><Relationship Id="rId1" Type="http://schemas.openxmlformats.org/officeDocument/2006/relationships/tags" Target="../tags/tag20.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4.png"/><Relationship Id="rId1" Type="http://schemas.openxmlformats.org/officeDocument/2006/relationships/tags" Target="../tags/tag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txBody>
          <a:bodyPr/>
          <a:p>
            <a:r>
              <a:rPr lang="en-US" b="1" u="sng">
                <a:solidFill>
                  <a:schemeClr val="bg1"/>
                </a:solidFill>
                <a:sym typeface="+mn-ea"/>
              </a:rPr>
              <a:t>PROJECT WORKFLOW OVERVIEW :</a:t>
            </a:r>
            <a:endParaRPr lang="en-US"/>
          </a:p>
        </p:txBody>
      </p:sp>
      <p:pic>
        <p:nvPicPr>
          <p:cNvPr id="4" name="Image 0" descr="preencoded.png"/>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727789" y="320596"/>
            <a:ext cx="7477601" cy="1803797"/>
          </a:xfrm>
          <a:prstGeom prst="rect">
            <a:avLst/>
          </a:prstGeom>
          <a:noFill/>
        </p:spPr>
        <p:txBody>
          <a:bodyPr wrap="square" rtlCol="0" anchor="t"/>
          <a:lstStyle/>
          <a:p>
            <a:pPr marL="0" indent="0" algn="ctr">
              <a:lnSpc>
                <a:spcPts val="7100"/>
              </a:lnSpc>
              <a:buNone/>
            </a:pPr>
            <a:r>
              <a:rPr lang="en-US" sz="5680" dirty="0">
                <a:solidFill>
                  <a:srgbClr val="38512F"/>
                </a:solidFill>
                <a:latin typeface="Berlin Sans FB Demi" panose="020E0802020502020306" charset="0"/>
                <a:ea typeface="Lora" pitchFamily="34" charset="-122"/>
                <a:cs typeface="Berlin Sans FB Demi" panose="020E0802020502020306" charset="0"/>
              </a:rPr>
              <a:t>Coffee Quality</a:t>
            </a:r>
            <a:endParaRPr lang="en-US" sz="5680" dirty="0">
              <a:solidFill>
                <a:srgbClr val="38512F"/>
              </a:solidFill>
              <a:latin typeface="Berlin Sans FB Demi" panose="020E0802020502020306" charset="0"/>
              <a:ea typeface="Lora" pitchFamily="34" charset="-122"/>
              <a:cs typeface="Berlin Sans FB Demi" panose="020E0802020502020306" charset="0"/>
            </a:endParaRPr>
          </a:p>
          <a:p>
            <a:pPr marL="0" indent="0" algn="ctr">
              <a:lnSpc>
                <a:spcPts val="7100"/>
              </a:lnSpc>
              <a:buNone/>
            </a:pPr>
            <a:r>
              <a:rPr lang="en-US" sz="5680" dirty="0">
                <a:solidFill>
                  <a:srgbClr val="38512F"/>
                </a:solidFill>
                <a:latin typeface="Berlin Sans FB Demi" panose="020E0802020502020306" charset="0"/>
                <a:ea typeface="Lora" pitchFamily="34" charset="-122"/>
                <a:cs typeface="Berlin Sans FB Demi" panose="020E0802020502020306" charset="0"/>
              </a:rPr>
              <a:t>Data Analysis</a:t>
            </a:r>
            <a:endParaRPr lang="en-US" sz="5680" dirty="0">
              <a:latin typeface="Berlin Sans FB Demi" panose="020E0802020502020306" charset="0"/>
              <a:cs typeface="Berlin Sans FB Demi" panose="020E0802020502020306" charset="0"/>
            </a:endParaRPr>
          </a:p>
        </p:txBody>
      </p:sp>
      <p:sp>
        <p:nvSpPr>
          <p:cNvPr id="7" name="Shape 4"/>
          <p:cNvSpPr/>
          <p:nvPr/>
        </p:nvSpPr>
        <p:spPr>
          <a:xfrm>
            <a:off x="833199" y="6130290"/>
            <a:ext cx="355402" cy="355402"/>
          </a:xfrm>
          <a:prstGeom prst="roundRect">
            <a:avLst>
              <a:gd name="adj" fmla="val 25726039"/>
            </a:avLst>
          </a:prstGeom>
          <a:noFill/>
          <a:ln w="7620">
            <a:solidFill>
              <a:srgbClr val="FFFFFF"/>
            </a:solidFill>
            <a:prstDash val="solid"/>
          </a:ln>
        </p:spPr>
      </p:sp>
      <p:sp>
        <p:nvSpPr>
          <p:cNvPr id="30" name="Text Box 29"/>
          <p:cNvSpPr txBox="1"/>
          <p:nvPr>
            <p:custDataLst>
              <p:tags r:id="rId2"/>
            </p:custDataLst>
          </p:nvPr>
        </p:nvSpPr>
        <p:spPr>
          <a:xfrm>
            <a:off x="949325" y="5452110"/>
            <a:ext cx="6375400" cy="521970"/>
          </a:xfrm>
          <a:prstGeom prst="rect">
            <a:avLst/>
          </a:prstGeom>
          <a:noFill/>
        </p:spPr>
        <p:txBody>
          <a:bodyPr wrap="square" rtlCol="0">
            <a:spAutoFit/>
          </a:bodyPr>
          <a:p>
            <a:r>
              <a:rPr lang="en-US" sz="2800" b="1">
                <a:solidFill>
                  <a:schemeClr val="accent2">
                    <a:lumMod val="50000"/>
                  </a:schemeClr>
                </a:solidFill>
              </a:rPr>
              <a:t>Shreeman DR -</a:t>
            </a:r>
            <a:r>
              <a:rPr lang="en-US" sz="2800" b="1">
                <a:solidFill>
                  <a:schemeClr val="accent4">
                    <a:lumMod val="50000"/>
                  </a:schemeClr>
                </a:solidFill>
              </a:rPr>
              <a:t> </a:t>
            </a:r>
            <a:r>
              <a:rPr lang="en-US" sz="2800" b="1">
                <a:gradFill>
                  <a:gsLst>
                    <a:gs pos="0">
                      <a:srgbClr val="E30000"/>
                    </a:gs>
                    <a:gs pos="100000">
                      <a:srgbClr val="760303"/>
                    </a:gs>
                  </a:gsLst>
                  <a:lin scaled="0"/>
                </a:gradFill>
              </a:rPr>
              <a:t>Data Analytics</a:t>
            </a:r>
            <a:endParaRPr lang="en-US" sz="2800" b="1">
              <a:gradFill>
                <a:gsLst>
                  <a:gs pos="0">
                    <a:srgbClr val="E30000"/>
                  </a:gs>
                  <a:gs pos="100000">
                    <a:srgbClr val="760303"/>
                  </a:gs>
                </a:gsLst>
                <a:lin scaled="0"/>
              </a:gradFill>
            </a:endParaRPr>
          </a:p>
        </p:txBody>
      </p:sp>
      <p:sp>
        <p:nvSpPr>
          <p:cNvPr id="31" name="Text Box 30"/>
          <p:cNvSpPr txBox="1"/>
          <p:nvPr>
            <p:custDataLst>
              <p:tags r:id="rId3"/>
            </p:custDataLst>
          </p:nvPr>
        </p:nvSpPr>
        <p:spPr>
          <a:xfrm>
            <a:off x="949325" y="5903595"/>
            <a:ext cx="6375400" cy="953135"/>
          </a:xfrm>
          <a:prstGeom prst="rect">
            <a:avLst/>
          </a:prstGeom>
          <a:noFill/>
        </p:spPr>
        <p:txBody>
          <a:bodyPr wrap="square" rtlCol="0">
            <a:spAutoFit/>
          </a:bodyPr>
          <a:p>
            <a:r>
              <a:rPr lang="en-US" sz="2800" b="1">
                <a:gradFill>
                  <a:gsLst>
                    <a:gs pos="0">
                      <a:srgbClr val="012D86"/>
                    </a:gs>
                    <a:gs pos="100000">
                      <a:srgbClr val="0E2557"/>
                    </a:gs>
                  </a:gsLst>
                  <a:lin scaled="0"/>
                </a:gradFill>
              </a:rPr>
              <a:t>Milestone – 1 (Python Data exploration Project)   Date : 10-06-2024</a:t>
            </a:r>
            <a:endParaRPr lang="en-US" sz="2800" b="1">
              <a:gradFill>
                <a:gsLst>
                  <a:gs pos="0">
                    <a:srgbClr val="012D86"/>
                  </a:gs>
                  <a:gs pos="100000">
                    <a:srgbClr val="0E2557"/>
                  </a:gs>
                </a:gsLst>
                <a:lin scaled="0"/>
              </a:gradFill>
            </a:endParaRPr>
          </a:p>
        </p:txBody>
      </p:sp>
      <p:pic>
        <p:nvPicPr>
          <p:cNvPr id="34" name="Picture 33" descr="KGISL MicroCollege Logo"/>
          <p:cNvPicPr>
            <a:picLocks noChangeAspect="1"/>
          </p:cNvPicPr>
          <p:nvPr>
            <p:custDataLst>
              <p:tags r:id="rId4"/>
            </p:custDataLst>
          </p:nvPr>
        </p:nvPicPr>
        <p:blipFill>
          <a:blip r:embed="rId5"/>
          <a:stretch>
            <a:fillRect/>
          </a:stretch>
        </p:blipFill>
        <p:spPr>
          <a:xfrm>
            <a:off x="949325" y="6856730"/>
            <a:ext cx="3790950" cy="954405"/>
          </a:xfrm>
          <a:prstGeom prst="rect">
            <a:avLst/>
          </a:prstGeom>
        </p:spPr>
      </p:pic>
      <p:sp>
        <p:nvSpPr>
          <p:cNvPr id="28" name="Text Box 27"/>
          <p:cNvSpPr txBox="1"/>
          <p:nvPr/>
        </p:nvSpPr>
        <p:spPr>
          <a:xfrm>
            <a:off x="1188720" y="2247900"/>
            <a:ext cx="6366510" cy="730250"/>
          </a:xfrm>
          <a:prstGeom prst="rect">
            <a:avLst/>
          </a:prstGeom>
          <a:noFill/>
        </p:spPr>
        <p:txBody>
          <a:bodyPr wrap="square" rtlCol="0">
            <a:noAutofit/>
          </a:bodyPr>
          <a:p>
            <a:r>
              <a:rPr lang="en-US" sz="3200" b="1" u="sng">
                <a:solidFill>
                  <a:schemeClr val="accent6">
                    <a:lumMod val="75000"/>
                  </a:schemeClr>
                </a:solidFill>
              </a:rPr>
              <a:t>PROJECT WORKFLOW OVERVIEW :</a:t>
            </a:r>
            <a:endParaRPr lang="en-US" sz="3200" b="1" u="sng">
              <a:solidFill>
                <a:schemeClr val="accent6">
                  <a:lumMod val="75000"/>
                </a:schemeClr>
              </a:solidFill>
            </a:endParaRPr>
          </a:p>
        </p:txBody>
      </p:sp>
      <p:sp>
        <p:nvSpPr>
          <p:cNvPr id="27" name="Text Box 26"/>
          <p:cNvSpPr txBox="1"/>
          <p:nvPr/>
        </p:nvSpPr>
        <p:spPr>
          <a:xfrm>
            <a:off x="1188720" y="2837180"/>
            <a:ext cx="5386705" cy="2458720"/>
          </a:xfrm>
          <a:prstGeom prst="rect">
            <a:avLst/>
          </a:prstGeom>
          <a:noFill/>
        </p:spPr>
        <p:txBody>
          <a:bodyPr wrap="square" rtlCol="0">
            <a:noAutofit/>
          </a:bodyPr>
          <a:p>
            <a:r>
              <a:rPr lang="en-US" sz="2800" b="1">
                <a:solidFill>
                  <a:schemeClr val="tx1"/>
                </a:solidFill>
              </a:rPr>
              <a:t>1) Data Cleaning</a:t>
            </a:r>
            <a:endParaRPr lang="en-US" sz="2800">
              <a:solidFill>
                <a:schemeClr val="tx1"/>
              </a:solidFill>
            </a:endParaRPr>
          </a:p>
          <a:p>
            <a:r>
              <a:rPr lang="en-US" sz="2800" b="1">
                <a:solidFill>
                  <a:schemeClr val="tx1"/>
                </a:solidFill>
              </a:rPr>
              <a:t>2) Exploratory Data Analysis (EDA)</a:t>
            </a:r>
            <a:r>
              <a:rPr lang="en-US" sz="2800">
                <a:solidFill>
                  <a:schemeClr val="tx1"/>
                </a:solidFill>
              </a:rPr>
              <a:t> </a:t>
            </a:r>
            <a:endParaRPr lang="en-US" sz="2800">
              <a:solidFill>
                <a:schemeClr val="tx1"/>
              </a:solidFill>
            </a:endParaRPr>
          </a:p>
          <a:p>
            <a:r>
              <a:rPr lang="en-US" sz="2800" b="1">
                <a:solidFill>
                  <a:schemeClr val="tx1"/>
                </a:solidFill>
              </a:rPr>
              <a:t>3) Data Visualization</a:t>
            </a:r>
            <a:endParaRPr lang="en-US" sz="2800">
              <a:solidFill>
                <a:schemeClr val="tx1"/>
              </a:solidFill>
            </a:endParaRPr>
          </a:p>
          <a:p>
            <a:r>
              <a:rPr lang="en-US" sz="2800" b="1">
                <a:solidFill>
                  <a:schemeClr val="tx1"/>
                </a:solidFill>
              </a:rPr>
              <a:t>4) Analysis and Interpretation</a:t>
            </a:r>
            <a:endParaRPr lang="en-US" sz="2800">
              <a:solidFill>
                <a:schemeClr val="tx1"/>
              </a:solidFill>
            </a:endParaRPr>
          </a:p>
          <a:p>
            <a:r>
              <a:rPr lang="en-US" sz="2800" b="1">
                <a:solidFill>
                  <a:schemeClr val="tx1"/>
                </a:solidFill>
              </a:rPr>
              <a:t>5) Documentation</a:t>
            </a:r>
            <a:endParaRPr lang="en-US" sz="28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p:tgtEl>
                                          <p:spTgt spid="30"/>
                                        </p:tgtEl>
                                        <p:attrNameLst>
                                          <p:attrName>ppt_x</p:attrName>
                                        </p:attrNameLst>
                                      </p:cBhvr>
                                      <p:tavLst>
                                        <p:tav tm="0">
                                          <p:val>
                                            <p:strVal val="#ppt_x-#ppt_w*1.125000"/>
                                          </p:val>
                                        </p:tav>
                                        <p:tav tm="100000">
                                          <p:val>
                                            <p:strVal val="#ppt_x"/>
                                          </p:val>
                                        </p:tav>
                                      </p:tavLst>
                                    </p:anim>
                                    <p:animEffect transition="in" filter="wipe(right)">
                                      <p:cBhvr>
                                        <p:cTn id="8" dur="500"/>
                                        <p:tgtEl>
                                          <p:spTgt spid="3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iterate type="lt">
                                    <p:tmPct val="20000"/>
                                  </p:iterate>
                                  <p:childTnLst>
                                    <p:set>
                                      <p:cBhvr>
                                        <p:cTn id="12" dur="1" fill="hold">
                                          <p:stCondLst>
                                            <p:cond delay="0"/>
                                          </p:stCondLst>
                                        </p:cTn>
                                        <p:tgtEl>
                                          <p:spTgt spid="31">
                                            <p:txEl>
                                              <p:pRg st="0" end="0"/>
                                            </p:txEl>
                                          </p:spTgt>
                                        </p:tgtEl>
                                        <p:attrNameLst>
                                          <p:attrName>style.visibility</p:attrName>
                                        </p:attrNameLst>
                                      </p:cBhvr>
                                      <p:to>
                                        <p:strVal val="visible"/>
                                      </p:to>
                                    </p:set>
                                    <p:anim calcmode="lin" valueType="num">
                                      <p:cBhvr additive="base">
                                        <p:cTn id="13" dur="500"/>
                                        <p:tgtEl>
                                          <p:spTgt spid="31">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1">
                                            <p:txEl>
                                              <p:pRg st="0" end="0"/>
                                            </p:txEl>
                                          </p:spTgt>
                                        </p:tgtEl>
                                      </p:cBhvr>
                                    </p:animEffect>
                                  </p:childTnLst>
                                </p:cTn>
                              </p:par>
                              <p:par>
                                <p:cTn id="15" presetID="2" presetClass="entr" presetSubtype="8"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0-#ppt_w/2"/>
                                          </p:val>
                                        </p:tav>
                                        <p:tav tm="100000">
                                          <p:val>
                                            <p:strVal val="#ppt_x"/>
                                          </p:val>
                                        </p:tav>
                                      </p:tavLst>
                                    </p:anim>
                                    <p:anim calcmode="lin" valueType="num">
                                      <p:cBhvr additive="base">
                                        <p:cTn id="18" dur="500" fill="hold"/>
                                        <p:tgtEl>
                                          <p:spTgt spid="28"/>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0-#ppt_w/2"/>
                                          </p:val>
                                        </p:tav>
                                        <p:tav tm="100000">
                                          <p:val>
                                            <p:strVal val="#ppt_x"/>
                                          </p:val>
                                        </p:tav>
                                      </p:tavLst>
                                    </p:anim>
                                    <p:anim calcmode="lin" valueType="num">
                                      <p:cBhvr additive="base">
                                        <p:cTn id="22"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1" grpId="0" build="p"/>
      <p:bldP spid="31" grpId="1"/>
      <p:bldP spid="28" grpId="0"/>
      <p:bldP spid="27" grpId="0"/>
      <p:bldP spid="28" grpId="1"/>
      <p:bldP spid="27"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sp>
        <p:nvSpPr>
          <p:cNvPr id="34" name="Text Box 33"/>
          <p:cNvSpPr txBox="1"/>
          <p:nvPr>
            <p:custDataLst>
              <p:tags r:id="rId1"/>
            </p:custDataLst>
          </p:nvPr>
        </p:nvSpPr>
        <p:spPr>
          <a:xfrm>
            <a:off x="1299210" y="342900"/>
            <a:ext cx="12031345" cy="1322070"/>
          </a:xfrm>
          <a:prstGeom prst="rect">
            <a:avLst/>
          </a:prstGeom>
          <a:noFill/>
        </p:spPr>
        <p:txBody>
          <a:bodyPr wrap="square" rtlCol="0" anchor="t">
            <a:spAutoFit/>
          </a:bodyPr>
          <a:p>
            <a:pPr algn="ctr">
              <a:lnSpc>
                <a:spcPts val="9600"/>
              </a:lnSpc>
            </a:pPr>
            <a:r>
              <a:rPr lang="en-US" sz="6000" b="1" spc="-80" dirty="0">
                <a:solidFill>
                  <a:schemeClr val="accent4">
                    <a:lumMod val="50000"/>
                  </a:schemeClr>
                </a:solidFill>
                <a:latin typeface="Graphik Regular" panose="020B0503030202060203" pitchFamily="34" charset="0"/>
                <a:sym typeface="+mn-ea"/>
              </a:rPr>
              <a:t>Outlier Detection</a:t>
            </a:r>
            <a:endParaRPr lang="en-US" sz="6000" b="1" spc="-80" dirty="0">
              <a:solidFill>
                <a:schemeClr val="accent4">
                  <a:lumMod val="50000"/>
                </a:schemeClr>
              </a:solidFill>
              <a:latin typeface="Graphik Regular" panose="020B0503030202060203" pitchFamily="34" charset="0"/>
              <a:sym typeface="+mn-ea"/>
            </a:endParaRPr>
          </a:p>
        </p:txBody>
      </p:sp>
      <p:pic>
        <p:nvPicPr>
          <p:cNvPr id="7" name="Picture 6" descr="Coffee_2-removebg-preview"/>
          <p:cNvPicPr>
            <a:picLocks noChangeAspect="1"/>
          </p:cNvPicPr>
          <p:nvPr/>
        </p:nvPicPr>
        <p:blipFill>
          <a:blip r:embed="rId2"/>
          <a:stretch>
            <a:fillRect/>
          </a:stretch>
        </p:blipFill>
        <p:spPr>
          <a:xfrm>
            <a:off x="11623040" y="-243840"/>
            <a:ext cx="2495550" cy="2495550"/>
          </a:xfrm>
          <a:prstGeom prst="rect">
            <a:avLst/>
          </a:prstGeom>
        </p:spPr>
      </p:pic>
      <p:sp>
        <p:nvSpPr>
          <p:cNvPr id="11" name="Text Box 10"/>
          <p:cNvSpPr txBox="1"/>
          <p:nvPr/>
        </p:nvSpPr>
        <p:spPr>
          <a:xfrm>
            <a:off x="1301115" y="1664970"/>
            <a:ext cx="7789545" cy="922020"/>
          </a:xfrm>
          <a:prstGeom prst="rect">
            <a:avLst/>
          </a:prstGeom>
          <a:noFill/>
        </p:spPr>
        <p:txBody>
          <a:bodyPr wrap="square" rtlCol="0">
            <a:spAutoFit/>
          </a:bodyPr>
          <a:p>
            <a:r>
              <a:rPr lang="en-US" b="1">
                <a:solidFill>
                  <a:schemeClr val="accent4">
                    <a:lumMod val="75000"/>
                  </a:schemeClr>
                </a:solidFill>
                <a:sym typeface="+mn-ea"/>
              </a:rPr>
              <a:t> • Strategies for identifying and handling outliers (e.g., removal, transformation).</a:t>
            </a:r>
            <a:endParaRPr lang="en-US" b="1">
              <a:solidFill>
                <a:schemeClr val="accent4">
                  <a:lumMod val="75000"/>
                </a:schemeClr>
              </a:solidFill>
            </a:endParaRPr>
          </a:p>
          <a:p>
            <a:r>
              <a:rPr lang="en-US" b="1">
                <a:solidFill>
                  <a:schemeClr val="accent4">
                    <a:lumMod val="75000"/>
                  </a:schemeClr>
                </a:solidFill>
                <a:sym typeface="+mn-ea"/>
              </a:rPr>
              <a:t>• Box plots or scatter plots to visualize outliers in numerical features.</a:t>
            </a:r>
            <a:endParaRPr lang="en-US" b="1">
              <a:solidFill>
                <a:schemeClr val="accent4">
                  <a:lumMod val="75000"/>
                </a:schemeClr>
              </a:solidFill>
            </a:endParaRPr>
          </a:p>
          <a:p>
            <a:r>
              <a:rPr lang="en-US" b="1">
                <a:solidFill>
                  <a:schemeClr val="accent4">
                    <a:lumMod val="75000"/>
                  </a:schemeClr>
                </a:solidFill>
                <a:sym typeface="+mn-ea"/>
              </a:rPr>
              <a:t>• Explanation of outlier removal techniques and impact on the dataset</a:t>
            </a:r>
            <a:endParaRPr lang="en-US" b="1">
              <a:solidFill>
                <a:schemeClr val="accent4">
                  <a:lumMod val="75000"/>
                </a:schemeClr>
              </a:solidFill>
            </a:endParaRPr>
          </a:p>
        </p:txBody>
      </p:sp>
      <p:pic>
        <p:nvPicPr>
          <p:cNvPr id="14" name="Picture 13" descr="0Srt"/>
          <p:cNvPicPr>
            <a:picLocks noChangeAspect="1"/>
          </p:cNvPicPr>
          <p:nvPr/>
        </p:nvPicPr>
        <p:blipFill>
          <a:blip r:embed="rId3"/>
          <a:stretch>
            <a:fillRect/>
          </a:stretch>
        </p:blipFill>
        <p:spPr>
          <a:xfrm>
            <a:off x="1299210" y="2586990"/>
            <a:ext cx="6303010" cy="5292725"/>
          </a:xfrm>
          <a:prstGeom prst="rect">
            <a:avLst/>
          </a:prstGeom>
          <a:ln>
            <a:solidFill>
              <a:schemeClr val="accent4">
                <a:lumMod val="75000"/>
              </a:schemeClr>
            </a:solidFill>
          </a:ln>
        </p:spPr>
      </p:pic>
      <p:pic>
        <p:nvPicPr>
          <p:cNvPr id="15" name="Picture 14" descr="Screenshot_2024-06-10-17-07-35-51_f541918c7893c52dbd1ee5d319333948"/>
          <p:cNvPicPr>
            <a:picLocks noChangeAspect="1"/>
          </p:cNvPicPr>
          <p:nvPr/>
        </p:nvPicPr>
        <p:blipFill>
          <a:blip r:embed="rId4"/>
          <a:stretch>
            <a:fillRect/>
          </a:stretch>
        </p:blipFill>
        <p:spPr>
          <a:xfrm>
            <a:off x="7649845" y="2586990"/>
            <a:ext cx="6786245" cy="3343275"/>
          </a:xfrm>
          <a:prstGeom prst="rect">
            <a:avLst/>
          </a:prstGeom>
          <a:ln>
            <a:solidFill>
              <a:schemeClr val="accent4">
                <a:lumMod val="75000"/>
              </a:schemeClr>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pic>
        <p:nvPicPr>
          <p:cNvPr id="7" name="Picture 6" descr="Coffee_2-removebg-preview"/>
          <p:cNvPicPr>
            <a:picLocks noChangeAspect="1"/>
          </p:cNvPicPr>
          <p:nvPr/>
        </p:nvPicPr>
        <p:blipFill>
          <a:blip r:embed="rId1"/>
          <a:stretch>
            <a:fillRect/>
          </a:stretch>
        </p:blipFill>
        <p:spPr>
          <a:xfrm>
            <a:off x="11623040" y="-243840"/>
            <a:ext cx="2495550" cy="2495550"/>
          </a:xfrm>
          <a:prstGeom prst="rect">
            <a:avLst/>
          </a:prstGeom>
        </p:spPr>
      </p:pic>
      <p:sp>
        <p:nvSpPr>
          <p:cNvPr id="4" name="Text Box 3"/>
          <p:cNvSpPr txBox="1"/>
          <p:nvPr>
            <p:custDataLst>
              <p:tags r:id="rId2"/>
            </p:custDataLst>
          </p:nvPr>
        </p:nvSpPr>
        <p:spPr>
          <a:xfrm>
            <a:off x="3091815" y="-8255"/>
            <a:ext cx="8531225" cy="1490980"/>
          </a:xfrm>
          <a:prstGeom prst="rect">
            <a:avLst/>
          </a:prstGeom>
          <a:noFill/>
        </p:spPr>
        <p:txBody>
          <a:bodyPr wrap="square" rtlCol="0" anchor="t">
            <a:noAutofit/>
          </a:bodyPr>
          <a:p>
            <a:pPr algn="ctr">
              <a:lnSpc>
                <a:spcPts val="9600"/>
              </a:lnSpc>
            </a:pPr>
            <a:r>
              <a:rPr lang="en-US" sz="6000" b="1" spc="-80" dirty="0">
                <a:solidFill>
                  <a:schemeClr val="accent2">
                    <a:lumMod val="50000"/>
                  </a:schemeClr>
                </a:solidFill>
                <a:latin typeface="Graphik Regular" panose="020B0503030202060203" pitchFamily="34" charset="0"/>
                <a:sym typeface="+mn-ea"/>
              </a:rPr>
              <a:t>Fixing rows and columns</a:t>
            </a:r>
            <a:endParaRPr lang="en-US" sz="6000" b="1" spc="-80" dirty="0">
              <a:solidFill>
                <a:schemeClr val="accent2">
                  <a:lumMod val="50000"/>
                </a:schemeClr>
              </a:solidFill>
              <a:latin typeface="Graphik Regular" panose="020B0503030202060203" pitchFamily="34" charset="0"/>
              <a:sym typeface="+mn-ea"/>
            </a:endParaRPr>
          </a:p>
          <a:p>
            <a:pPr algn="ctr">
              <a:lnSpc>
                <a:spcPts val="9600"/>
              </a:lnSpc>
            </a:pPr>
            <a:endParaRPr lang="en-US" sz="6000" b="1" spc="-80" dirty="0">
              <a:solidFill>
                <a:schemeClr val="accent2">
                  <a:lumMod val="50000"/>
                </a:schemeClr>
              </a:solidFill>
              <a:latin typeface="Graphik Regular" panose="020B0503030202060203" pitchFamily="34" charset="0"/>
              <a:sym typeface="+mn-ea"/>
            </a:endParaRPr>
          </a:p>
        </p:txBody>
      </p:sp>
      <p:sp>
        <p:nvSpPr>
          <p:cNvPr id="5" name="Text Box 4"/>
          <p:cNvSpPr txBox="1"/>
          <p:nvPr>
            <p:custDataLst>
              <p:tags r:id="rId3"/>
            </p:custDataLst>
          </p:nvPr>
        </p:nvSpPr>
        <p:spPr>
          <a:xfrm>
            <a:off x="847725" y="1199515"/>
            <a:ext cx="7006590" cy="730885"/>
          </a:xfrm>
          <a:prstGeom prst="rect">
            <a:avLst/>
          </a:prstGeom>
          <a:noFill/>
        </p:spPr>
        <p:txBody>
          <a:bodyPr wrap="square" rtlCol="0">
            <a:noAutofit/>
          </a:bodyPr>
          <a:p>
            <a:r>
              <a:rPr lang="en-US" sz="2400" b="1" spc="-80" dirty="0">
                <a:solidFill>
                  <a:schemeClr val="accent4">
                    <a:lumMod val="75000"/>
                  </a:schemeClr>
                </a:solidFill>
                <a:latin typeface="Graphik Regular" panose="020B0503030202060203" pitchFamily="34" charset="0"/>
                <a:sym typeface="+mn-ea"/>
              </a:rPr>
              <a:t>• Details of fixing rows and columns.</a:t>
            </a:r>
            <a:endParaRPr lang="en-US" sz="2400" b="1" spc="-80" dirty="0">
              <a:solidFill>
                <a:schemeClr val="accent4">
                  <a:lumMod val="75000"/>
                </a:schemeClr>
              </a:solidFill>
              <a:latin typeface="Graphik Regular" panose="020B0503030202060203" pitchFamily="34" charset="0"/>
              <a:sym typeface="+mn-ea"/>
            </a:endParaRPr>
          </a:p>
          <a:p>
            <a:r>
              <a:rPr lang="en-US" sz="2400" b="1" spc="-80" dirty="0">
                <a:solidFill>
                  <a:schemeClr val="accent4">
                    <a:lumMod val="75000"/>
                  </a:schemeClr>
                </a:solidFill>
                <a:latin typeface="Graphik Regular" panose="020B0503030202060203" pitchFamily="34" charset="0"/>
                <a:sym typeface="+mn-ea"/>
              </a:rPr>
              <a:t>• Before and After Comparison : Shape of the Data</a:t>
            </a:r>
            <a:endParaRPr lang="en-US" sz="2400" b="1" spc="-80" dirty="0">
              <a:solidFill>
                <a:schemeClr val="accent4">
                  <a:lumMod val="75000"/>
                </a:schemeClr>
              </a:solidFill>
              <a:latin typeface="Graphik Regular" panose="020B0503030202060203" pitchFamily="34" charset="0"/>
              <a:sym typeface="+mn-ea"/>
            </a:endParaRPr>
          </a:p>
          <a:p>
            <a:endParaRPr lang="en-US" sz="2400">
              <a:solidFill>
                <a:schemeClr val="accent4">
                  <a:lumMod val="75000"/>
                </a:schemeClr>
              </a:solidFill>
            </a:endParaRPr>
          </a:p>
          <a:p>
            <a:endParaRPr lang="en-US" sz="2400">
              <a:solidFill>
                <a:schemeClr val="accent4">
                  <a:lumMod val="75000"/>
                </a:schemeClr>
              </a:solidFill>
            </a:endParaRPr>
          </a:p>
        </p:txBody>
      </p:sp>
      <p:pic>
        <p:nvPicPr>
          <p:cNvPr id="6" name="Picture 5" descr="pr19"/>
          <p:cNvPicPr>
            <a:picLocks noChangeAspect="1"/>
          </p:cNvPicPr>
          <p:nvPr>
            <p:custDataLst>
              <p:tags r:id="rId4"/>
            </p:custDataLst>
          </p:nvPr>
        </p:nvPicPr>
        <p:blipFill>
          <a:blip r:embed="rId5"/>
          <a:stretch>
            <a:fillRect/>
          </a:stretch>
        </p:blipFill>
        <p:spPr>
          <a:xfrm>
            <a:off x="486410" y="2251710"/>
            <a:ext cx="7484745" cy="4697095"/>
          </a:xfrm>
          <a:prstGeom prst="rect">
            <a:avLst/>
          </a:prstGeom>
          <a:ln>
            <a:solidFill>
              <a:schemeClr val="accent4">
                <a:lumMod val="75000"/>
              </a:schemeClr>
            </a:solidFill>
          </a:ln>
        </p:spPr>
      </p:pic>
      <p:pic>
        <p:nvPicPr>
          <p:cNvPr id="36" name="Picture 35" descr="pr18"/>
          <p:cNvPicPr>
            <a:picLocks noChangeAspect="1"/>
          </p:cNvPicPr>
          <p:nvPr>
            <p:custDataLst>
              <p:tags r:id="rId6"/>
            </p:custDataLst>
          </p:nvPr>
        </p:nvPicPr>
        <p:blipFill>
          <a:blip r:embed="rId7"/>
          <a:stretch>
            <a:fillRect/>
          </a:stretch>
        </p:blipFill>
        <p:spPr>
          <a:xfrm>
            <a:off x="8110855" y="2251710"/>
            <a:ext cx="4487545" cy="2208530"/>
          </a:xfrm>
          <a:prstGeom prst="rect">
            <a:avLst/>
          </a:prstGeom>
          <a:ln>
            <a:solidFill>
              <a:schemeClr val="accent4">
                <a:lumMod val="75000"/>
              </a:schemeClr>
            </a:solidFill>
          </a:ln>
        </p:spPr>
      </p:pic>
      <p:pic>
        <p:nvPicPr>
          <p:cNvPr id="37" name="Picture 36" descr="pr20"/>
          <p:cNvPicPr>
            <a:picLocks noChangeAspect="1"/>
          </p:cNvPicPr>
          <p:nvPr>
            <p:custDataLst>
              <p:tags r:id="rId8"/>
            </p:custDataLst>
          </p:nvPr>
        </p:nvPicPr>
        <p:blipFill>
          <a:blip r:embed="rId9"/>
          <a:stretch>
            <a:fillRect/>
          </a:stretch>
        </p:blipFill>
        <p:spPr>
          <a:xfrm>
            <a:off x="8110855" y="4712335"/>
            <a:ext cx="4462780" cy="2127885"/>
          </a:xfrm>
          <a:prstGeom prst="rect">
            <a:avLst/>
          </a:prstGeom>
          <a:ln>
            <a:solidFill>
              <a:schemeClr val="accent4">
                <a:lumMod val="75000"/>
              </a:schemeClr>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sp>
        <p:nvSpPr>
          <p:cNvPr id="4" name="Text Box 3"/>
          <p:cNvSpPr txBox="1"/>
          <p:nvPr>
            <p:custDataLst>
              <p:tags r:id="rId1"/>
            </p:custDataLst>
          </p:nvPr>
        </p:nvSpPr>
        <p:spPr>
          <a:xfrm>
            <a:off x="3091815" y="-8255"/>
            <a:ext cx="8531225" cy="1490980"/>
          </a:xfrm>
          <a:prstGeom prst="rect">
            <a:avLst/>
          </a:prstGeom>
          <a:noFill/>
        </p:spPr>
        <p:txBody>
          <a:bodyPr wrap="square" rtlCol="0" anchor="t">
            <a:noAutofit/>
          </a:bodyPr>
          <a:p>
            <a:pPr algn="ctr">
              <a:lnSpc>
                <a:spcPts val="9600"/>
              </a:lnSpc>
            </a:pPr>
            <a:r>
              <a:rPr lang="en-US" sz="6000" b="1" spc="-80" dirty="0">
                <a:solidFill>
                  <a:schemeClr val="accent2">
                    <a:lumMod val="50000"/>
                  </a:schemeClr>
                </a:solidFill>
                <a:latin typeface="Graphik Regular" panose="020B0503030202060203" pitchFamily="34" charset="0"/>
                <a:sym typeface="+mn-ea"/>
              </a:rPr>
              <a:t>Fixing rows and columns</a:t>
            </a:r>
            <a:endParaRPr lang="en-US" sz="6000" b="1" spc="-80" dirty="0">
              <a:solidFill>
                <a:schemeClr val="accent2">
                  <a:lumMod val="50000"/>
                </a:schemeClr>
              </a:solidFill>
              <a:latin typeface="Graphik Regular" panose="020B0503030202060203" pitchFamily="34" charset="0"/>
              <a:sym typeface="+mn-ea"/>
            </a:endParaRPr>
          </a:p>
          <a:p>
            <a:pPr algn="ctr">
              <a:lnSpc>
                <a:spcPts val="9600"/>
              </a:lnSpc>
            </a:pPr>
            <a:endParaRPr lang="en-US" sz="6000" b="1" spc="-80" dirty="0">
              <a:solidFill>
                <a:schemeClr val="accent2">
                  <a:lumMod val="50000"/>
                </a:schemeClr>
              </a:solidFill>
              <a:latin typeface="Graphik Regular" panose="020B0503030202060203" pitchFamily="34" charset="0"/>
              <a:sym typeface="+mn-ea"/>
            </a:endParaRPr>
          </a:p>
        </p:txBody>
      </p:sp>
      <p:pic>
        <p:nvPicPr>
          <p:cNvPr id="9" name="Picture 8" descr="Screenshot_2024-06-10-17-17-35-51_f541918c7893c52dbd1ee5d319333948"/>
          <p:cNvPicPr>
            <a:picLocks noChangeAspect="1"/>
          </p:cNvPicPr>
          <p:nvPr/>
        </p:nvPicPr>
        <p:blipFill>
          <a:blip r:embed="rId2"/>
          <a:stretch>
            <a:fillRect/>
          </a:stretch>
        </p:blipFill>
        <p:spPr>
          <a:xfrm>
            <a:off x="6315710" y="1318895"/>
            <a:ext cx="7802880" cy="6523990"/>
          </a:xfrm>
          <a:prstGeom prst="rect">
            <a:avLst/>
          </a:prstGeom>
        </p:spPr>
      </p:pic>
      <p:pic>
        <p:nvPicPr>
          <p:cNvPr id="7" name="Picture 6" descr="Coffee_2-removebg-preview"/>
          <p:cNvPicPr>
            <a:picLocks noChangeAspect="1"/>
          </p:cNvPicPr>
          <p:nvPr/>
        </p:nvPicPr>
        <p:blipFill>
          <a:blip r:embed="rId3"/>
          <a:stretch>
            <a:fillRect/>
          </a:stretch>
        </p:blipFill>
        <p:spPr>
          <a:xfrm>
            <a:off x="11623040" y="-243840"/>
            <a:ext cx="2495550" cy="2495550"/>
          </a:xfrm>
          <a:prstGeom prst="rect">
            <a:avLst/>
          </a:prstGeom>
        </p:spPr>
      </p:pic>
      <p:pic>
        <p:nvPicPr>
          <p:cNvPr id="10" name="Picture 9" descr="Screenshot_2024-06-10-17-21-07-34_f541918c7893c52dbd1ee5d319333948"/>
          <p:cNvPicPr>
            <a:picLocks noChangeAspect="1"/>
          </p:cNvPicPr>
          <p:nvPr/>
        </p:nvPicPr>
        <p:blipFill>
          <a:blip r:embed="rId4"/>
          <a:srcRect r="22994"/>
          <a:stretch>
            <a:fillRect/>
          </a:stretch>
        </p:blipFill>
        <p:spPr>
          <a:xfrm>
            <a:off x="184150" y="1318895"/>
            <a:ext cx="6096000" cy="53149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pic>
        <p:nvPicPr>
          <p:cNvPr id="4" name="Image 0" descr="preencoded.png"/>
          <p:cNvPicPr>
            <a:picLocks noChangeAspect="1"/>
          </p:cNvPicPr>
          <p:nvPr/>
        </p:nvPicPr>
        <p:blipFill>
          <a:blip r:embed="rId1"/>
          <a:stretch>
            <a:fillRect/>
          </a:stretch>
        </p:blipFill>
        <p:spPr>
          <a:xfrm>
            <a:off x="0" y="0"/>
            <a:ext cx="14630400" cy="2075855"/>
          </a:xfrm>
          <a:prstGeom prst="rect">
            <a:avLst/>
          </a:prstGeom>
        </p:spPr>
      </p:pic>
      <p:sp>
        <p:nvSpPr>
          <p:cNvPr id="6" name="Shape 3"/>
          <p:cNvSpPr/>
          <p:nvPr/>
        </p:nvSpPr>
        <p:spPr>
          <a:xfrm>
            <a:off x="3602950" y="3946088"/>
            <a:ext cx="373618" cy="373618"/>
          </a:xfrm>
          <a:prstGeom prst="roundRect">
            <a:avLst>
              <a:gd name="adj" fmla="val 13335"/>
            </a:avLst>
          </a:prstGeom>
          <a:solidFill>
            <a:srgbClr val="F6E9D5"/>
          </a:solidFill>
        </p:spPr>
      </p:sp>
      <p:sp>
        <p:nvSpPr>
          <p:cNvPr id="8" name="Text 5"/>
          <p:cNvSpPr/>
          <p:nvPr/>
        </p:nvSpPr>
        <p:spPr>
          <a:xfrm>
            <a:off x="4142542" y="3946088"/>
            <a:ext cx="1824514" cy="488394"/>
          </a:xfrm>
          <a:prstGeom prst="rect">
            <a:avLst/>
          </a:prstGeom>
          <a:noFill/>
        </p:spPr>
        <p:txBody>
          <a:bodyPr wrap="square" rtlCol="0" anchor="t"/>
          <a:lstStyle/>
          <a:p>
            <a:pPr marL="0" indent="0">
              <a:lnSpc>
                <a:spcPts val="1925"/>
              </a:lnSpc>
              <a:buNone/>
            </a:pPr>
            <a:endParaRPr lang="en-US" sz="1540" dirty="0"/>
          </a:p>
        </p:txBody>
      </p:sp>
      <p:sp>
        <p:nvSpPr>
          <p:cNvPr id="9" name="Text 6"/>
          <p:cNvSpPr/>
          <p:nvPr/>
        </p:nvSpPr>
        <p:spPr>
          <a:xfrm>
            <a:off x="4142542" y="4534019"/>
            <a:ext cx="1824514" cy="3238024"/>
          </a:xfrm>
          <a:prstGeom prst="rect">
            <a:avLst/>
          </a:prstGeom>
          <a:noFill/>
        </p:spPr>
        <p:txBody>
          <a:bodyPr wrap="square" rtlCol="0" anchor="t"/>
          <a:lstStyle/>
          <a:p>
            <a:pPr marL="0" indent="0">
              <a:lnSpc>
                <a:spcPts val="1960"/>
              </a:lnSpc>
              <a:buNone/>
            </a:pPr>
            <a:endParaRPr lang="en-US" sz="1310" dirty="0"/>
          </a:p>
        </p:txBody>
      </p:sp>
      <p:sp>
        <p:nvSpPr>
          <p:cNvPr id="10" name="Shape 7"/>
          <p:cNvSpPr/>
          <p:nvPr/>
        </p:nvSpPr>
        <p:spPr>
          <a:xfrm>
            <a:off x="6133028" y="3946088"/>
            <a:ext cx="373618" cy="373618"/>
          </a:xfrm>
          <a:prstGeom prst="roundRect">
            <a:avLst>
              <a:gd name="adj" fmla="val 13335"/>
            </a:avLst>
          </a:prstGeom>
          <a:solidFill>
            <a:srgbClr val="F6E9D5"/>
          </a:solidFill>
        </p:spPr>
      </p:sp>
      <p:sp>
        <p:nvSpPr>
          <p:cNvPr id="11" name="Text 8"/>
          <p:cNvSpPr/>
          <p:nvPr/>
        </p:nvSpPr>
        <p:spPr>
          <a:xfrm>
            <a:off x="6256853" y="3986332"/>
            <a:ext cx="125849" cy="293013"/>
          </a:xfrm>
          <a:prstGeom prst="rect">
            <a:avLst/>
          </a:prstGeom>
          <a:noFill/>
        </p:spPr>
        <p:txBody>
          <a:bodyPr wrap="none" rtlCol="0" anchor="t"/>
          <a:lstStyle/>
          <a:p>
            <a:pPr marL="0" indent="0" algn="ctr">
              <a:lnSpc>
                <a:spcPts val="2310"/>
              </a:lnSpc>
              <a:buNone/>
            </a:pPr>
            <a:endParaRPr lang="en-US" sz="1845" dirty="0"/>
          </a:p>
        </p:txBody>
      </p:sp>
      <p:sp>
        <p:nvSpPr>
          <p:cNvPr id="12" name="Text 9"/>
          <p:cNvSpPr/>
          <p:nvPr/>
        </p:nvSpPr>
        <p:spPr>
          <a:xfrm>
            <a:off x="6672620" y="3946088"/>
            <a:ext cx="1824514" cy="488394"/>
          </a:xfrm>
          <a:prstGeom prst="rect">
            <a:avLst/>
          </a:prstGeom>
          <a:noFill/>
        </p:spPr>
        <p:txBody>
          <a:bodyPr wrap="square" rtlCol="0" anchor="t"/>
          <a:lstStyle/>
          <a:p>
            <a:pPr marL="0" indent="0">
              <a:lnSpc>
                <a:spcPts val="1925"/>
              </a:lnSpc>
              <a:buNone/>
            </a:pPr>
            <a:endParaRPr lang="en-US" sz="1540" dirty="0"/>
          </a:p>
        </p:txBody>
      </p:sp>
      <p:sp>
        <p:nvSpPr>
          <p:cNvPr id="13" name="Text 10"/>
          <p:cNvSpPr/>
          <p:nvPr/>
        </p:nvSpPr>
        <p:spPr>
          <a:xfrm>
            <a:off x="6672620" y="4534019"/>
            <a:ext cx="1824514" cy="3238024"/>
          </a:xfrm>
          <a:prstGeom prst="rect">
            <a:avLst/>
          </a:prstGeom>
          <a:noFill/>
        </p:spPr>
        <p:txBody>
          <a:bodyPr wrap="square" rtlCol="0" anchor="t"/>
          <a:lstStyle/>
          <a:p>
            <a:pPr marL="0" indent="0">
              <a:lnSpc>
                <a:spcPts val="1960"/>
              </a:lnSpc>
              <a:buNone/>
            </a:pPr>
            <a:endParaRPr lang="en-US" sz="1310" dirty="0"/>
          </a:p>
        </p:txBody>
      </p:sp>
      <p:sp>
        <p:nvSpPr>
          <p:cNvPr id="14" name="Shape 11"/>
          <p:cNvSpPr/>
          <p:nvPr/>
        </p:nvSpPr>
        <p:spPr>
          <a:xfrm>
            <a:off x="8663107" y="3946088"/>
            <a:ext cx="373618" cy="373618"/>
          </a:xfrm>
          <a:prstGeom prst="roundRect">
            <a:avLst>
              <a:gd name="adj" fmla="val 13335"/>
            </a:avLst>
          </a:prstGeom>
          <a:solidFill>
            <a:srgbClr val="F6E9D5"/>
          </a:solidFill>
        </p:spPr>
      </p:sp>
      <p:sp>
        <p:nvSpPr>
          <p:cNvPr id="15" name="Text 12"/>
          <p:cNvSpPr/>
          <p:nvPr/>
        </p:nvSpPr>
        <p:spPr>
          <a:xfrm>
            <a:off x="8784550" y="3986332"/>
            <a:ext cx="130612" cy="293013"/>
          </a:xfrm>
          <a:prstGeom prst="rect">
            <a:avLst/>
          </a:prstGeom>
          <a:noFill/>
        </p:spPr>
        <p:txBody>
          <a:bodyPr wrap="none" rtlCol="0" anchor="t"/>
          <a:lstStyle/>
          <a:p>
            <a:pPr marL="0" indent="0" algn="ctr">
              <a:lnSpc>
                <a:spcPts val="2310"/>
              </a:lnSpc>
              <a:buNone/>
            </a:pPr>
            <a:endParaRPr lang="en-US" sz="1845" dirty="0"/>
          </a:p>
        </p:txBody>
      </p:sp>
      <p:sp>
        <p:nvSpPr>
          <p:cNvPr id="16" name="Text 13"/>
          <p:cNvSpPr/>
          <p:nvPr/>
        </p:nvSpPr>
        <p:spPr>
          <a:xfrm>
            <a:off x="9202698" y="3946088"/>
            <a:ext cx="1824514" cy="488394"/>
          </a:xfrm>
          <a:prstGeom prst="rect">
            <a:avLst/>
          </a:prstGeom>
          <a:noFill/>
        </p:spPr>
        <p:txBody>
          <a:bodyPr wrap="square" rtlCol="0" anchor="t"/>
          <a:lstStyle/>
          <a:p>
            <a:pPr marL="0" indent="0">
              <a:lnSpc>
                <a:spcPts val="1925"/>
              </a:lnSpc>
              <a:buNone/>
            </a:pPr>
            <a:endParaRPr lang="en-US" sz="1540" dirty="0"/>
          </a:p>
        </p:txBody>
      </p:sp>
      <p:sp>
        <p:nvSpPr>
          <p:cNvPr id="17" name="Text 14"/>
          <p:cNvSpPr/>
          <p:nvPr/>
        </p:nvSpPr>
        <p:spPr>
          <a:xfrm>
            <a:off x="9202698" y="4534019"/>
            <a:ext cx="1824514" cy="2988945"/>
          </a:xfrm>
          <a:prstGeom prst="rect">
            <a:avLst/>
          </a:prstGeom>
          <a:noFill/>
        </p:spPr>
        <p:txBody>
          <a:bodyPr wrap="square" rtlCol="0" anchor="t"/>
          <a:lstStyle/>
          <a:p>
            <a:pPr marL="0" indent="0">
              <a:lnSpc>
                <a:spcPts val="1960"/>
              </a:lnSpc>
              <a:buNone/>
            </a:pPr>
            <a:endParaRPr lang="en-US" sz="1310" dirty="0"/>
          </a:p>
        </p:txBody>
      </p:sp>
      <p:sp>
        <p:nvSpPr>
          <p:cNvPr id="28" name="Text Box 27"/>
          <p:cNvSpPr txBox="1"/>
          <p:nvPr>
            <p:custDataLst>
              <p:tags r:id="rId2"/>
            </p:custDataLst>
          </p:nvPr>
        </p:nvSpPr>
        <p:spPr>
          <a:xfrm>
            <a:off x="129540" y="2235835"/>
            <a:ext cx="11681460" cy="3261360"/>
          </a:xfrm>
          <a:prstGeom prst="rect">
            <a:avLst/>
          </a:prstGeom>
          <a:noFill/>
        </p:spPr>
        <p:txBody>
          <a:bodyPr wrap="square" rtlCol="0">
            <a:spAutoFit/>
          </a:bodyPr>
          <a:p>
            <a:r>
              <a:rPr lang="en-US" sz="4400" b="1"/>
              <a:t>Data Visualization (EDA)</a:t>
            </a:r>
            <a:endParaRPr lang="en-US" sz="4400" b="1"/>
          </a:p>
          <a:p>
            <a:endParaRPr lang="en-US"/>
          </a:p>
          <a:p>
            <a:r>
              <a:rPr lang="en-US" sz="2400"/>
              <a:t>• Overview of exploratory data analysis techniques used.</a:t>
            </a:r>
            <a:endParaRPr lang="en-US" sz="2400"/>
          </a:p>
          <a:p>
            <a:r>
              <a:rPr lang="en-US" sz="2400"/>
              <a:t>• Summary of key insights and findings from the visualization process.</a:t>
            </a:r>
            <a:endParaRPr lang="en-US" sz="2400"/>
          </a:p>
          <a:p>
            <a:r>
              <a:rPr lang="en-US" sz="2400"/>
              <a:t>• Selection of impactful visualizations from univariate, segmented univariate, bivariate, and </a:t>
            </a:r>
            <a:endParaRPr lang="en-US" sz="2400"/>
          </a:p>
          <a:p>
            <a:r>
              <a:rPr lang="en-US" sz="2400"/>
              <a:t>   multivariate analysis.</a:t>
            </a:r>
            <a:endParaRPr lang="en-US" sz="2400"/>
          </a:p>
          <a:p>
            <a:r>
              <a:rPr lang="en-US" sz="2400"/>
              <a:t>• Graphs: Include representative visualizations such as histograms, bar charts, scatter plots,            </a:t>
            </a:r>
            <a:endParaRPr lang="en-US" sz="2400"/>
          </a:p>
          <a:p>
            <a:r>
              <a:rPr lang="en-US" sz="2400"/>
              <a:t>   and heatmaps showcasing key analysis results.</a:t>
            </a:r>
            <a:endParaRPr lang="en-US" sz="2400"/>
          </a:p>
        </p:txBody>
      </p:sp>
      <p:pic>
        <p:nvPicPr>
          <p:cNvPr id="21" name="Picture 20" descr="Screenshot_2024-06-10-17-26-06-47_f541918c7893c52dbd1ee5d319333948"/>
          <p:cNvPicPr>
            <a:picLocks noChangeAspect="1"/>
          </p:cNvPicPr>
          <p:nvPr/>
        </p:nvPicPr>
        <p:blipFill>
          <a:blip r:embed="rId3"/>
          <a:stretch>
            <a:fillRect/>
          </a:stretch>
        </p:blipFill>
        <p:spPr>
          <a:xfrm>
            <a:off x="429895" y="5497195"/>
            <a:ext cx="8067040" cy="24720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pic>
        <p:nvPicPr>
          <p:cNvPr id="7" name="Picture 6" descr="Coffee_2-removebg-preview"/>
          <p:cNvPicPr>
            <a:picLocks noChangeAspect="1"/>
          </p:cNvPicPr>
          <p:nvPr/>
        </p:nvPicPr>
        <p:blipFill>
          <a:blip r:embed="rId1"/>
          <a:stretch>
            <a:fillRect/>
          </a:stretch>
        </p:blipFill>
        <p:spPr>
          <a:xfrm>
            <a:off x="11623040" y="-243840"/>
            <a:ext cx="2495550" cy="24955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838"/>
          </a:xfrm>
          <a:prstGeom prst="rect">
            <a:avLst/>
          </a:prstGeom>
          <a:solidFill>
            <a:srgbClr val="FEF5E7"/>
          </a:solidFill>
        </p:spPr>
      </p:sp>
      <p:pic>
        <p:nvPicPr>
          <p:cNvPr id="4" name="Image 0" descr="preencoded.png"/>
          <p:cNvPicPr>
            <a:picLocks noChangeAspect="1"/>
          </p:cNvPicPr>
          <p:nvPr/>
        </p:nvPicPr>
        <p:blipFill>
          <a:blip r:embed="rId1"/>
          <a:stretch>
            <a:fillRect/>
          </a:stretch>
        </p:blipFill>
        <p:spPr>
          <a:xfrm>
            <a:off x="0" y="0"/>
            <a:ext cx="14630400" cy="8229838"/>
          </a:xfrm>
          <a:prstGeom prst="rect">
            <a:avLst/>
          </a:prstGeom>
        </p:spPr>
      </p:pic>
      <p:sp>
        <p:nvSpPr>
          <p:cNvPr id="5" name="Shape 2"/>
          <p:cNvSpPr/>
          <p:nvPr/>
        </p:nvSpPr>
        <p:spPr>
          <a:xfrm>
            <a:off x="0" y="0"/>
            <a:ext cx="14630400" cy="8229838"/>
          </a:xfrm>
          <a:prstGeom prst="rect">
            <a:avLst/>
          </a:prstGeom>
          <a:solidFill>
            <a:srgbClr val="FEF5E7">
              <a:alpha val="85000"/>
            </a:srgbClr>
          </a:solidFill>
        </p:spPr>
      </p:sp>
      <p:sp>
        <p:nvSpPr>
          <p:cNvPr id="6" name="Text 3"/>
          <p:cNvSpPr/>
          <p:nvPr/>
        </p:nvSpPr>
        <p:spPr>
          <a:xfrm>
            <a:off x="3182541" y="508397"/>
            <a:ext cx="8265200" cy="1087517"/>
          </a:xfrm>
          <a:prstGeom prst="rect">
            <a:avLst/>
          </a:prstGeom>
          <a:noFill/>
        </p:spPr>
        <p:txBody>
          <a:bodyPr wrap="square" rtlCol="0" anchor="t"/>
          <a:lstStyle/>
          <a:p>
            <a:pPr marL="0" indent="0">
              <a:lnSpc>
                <a:spcPts val="4280"/>
              </a:lnSpc>
              <a:buNone/>
            </a:pPr>
            <a:r>
              <a:rPr lang="en-US" sz="3425" dirty="0">
                <a:solidFill>
                  <a:srgbClr val="38512F"/>
                </a:solidFill>
                <a:latin typeface="Lora" pitchFamily="34" charset="0"/>
                <a:ea typeface="Lora" pitchFamily="34" charset="-122"/>
                <a:cs typeface="Lora" pitchFamily="34" charset="-120"/>
              </a:rPr>
              <a:t>Conclusion: Unlocking the Potential of the Coffee Quality Database</a:t>
            </a:r>
            <a:endParaRPr lang="en-US" sz="3425" dirty="0"/>
          </a:p>
        </p:txBody>
      </p:sp>
      <p:sp>
        <p:nvSpPr>
          <p:cNvPr id="7" name="Shape 4"/>
          <p:cNvSpPr/>
          <p:nvPr/>
        </p:nvSpPr>
        <p:spPr>
          <a:xfrm>
            <a:off x="3182541" y="2081093"/>
            <a:ext cx="415885" cy="415885"/>
          </a:xfrm>
          <a:prstGeom prst="roundRect">
            <a:avLst>
              <a:gd name="adj" fmla="val 13336"/>
            </a:avLst>
          </a:prstGeom>
          <a:solidFill>
            <a:srgbClr val="F6E9D5"/>
          </a:solidFill>
        </p:spPr>
      </p:sp>
      <p:sp>
        <p:nvSpPr>
          <p:cNvPr id="8" name="Text 5"/>
          <p:cNvSpPr/>
          <p:nvPr/>
        </p:nvSpPr>
        <p:spPr>
          <a:xfrm>
            <a:off x="3342918" y="2125861"/>
            <a:ext cx="95012" cy="326231"/>
          </a:xfrm>
          <a:prstGeom prst="rect">
            <a:avLst/>
          </a:prstGeom>
          <a:noFill/>
        </p:spPr>
        <p:txBody>
          <a:bodyPr wrap="none" rtlCol="0" anchor="t"/>
          <a:lstStyle/>
          <a:p>
            <a:pPr marL="0" indent="0" algn="ctr">
              <a:lnSpc>
                <a:spcPts val="2570"/>
              </a:lnSpc>
              <a:buNone/>
            </a:pPr>
            <a:r>
              <a:rPr lang="en-US" sz="2055" dirty="0">
                <a:solidFill>
                  <a:srgbClr val="38512F"/>
                </a:solidFill>
                <a:latin typeface="Lora" pitchFamily="34" charset="0"/>
                <a:ea typeface="Lora" pitchFamily="34" charset="-122"/>
                <a:cs typeface="Lora" pitchFamily="34" charset="-120"/>
              </a:rPr>
              <a:t>1</a:t>
            </a:r>
            <a:endParaRPr lang="en-US" sz="2055" dirty="0"/>
          </a:p>
        </p:txBody>
      </p:sp>
      <p:sp>
        <p:nvSpPr>
          <p:cNvPr id="9" name="Text 6"/>
          <p:cNvSpPr/>
          <p:nvPr/>
        </p:nvSpPr>
        <p:spPr>
          <a:xfrm>
            <a:off x="3783211" y="2081093"/>
            <a:ext cx="2031206" cy="543639"/>
          </a:xfrm>
          <a:prstGeom prst="rect">
            <a:avLst/>
          </a:prstGeom>
          <a:noFill/>
        </p:spPr>
        <p:txBody>
          <a:bodyPr wrap="square" rtlCol="0" anchor="t"/>
          <a:lstStyle/>
          <a:p>
            <a:pPr marL="0" indent="0">
              <a:lnSpc>
                <a:spcPts val="2140"/>
              </a:lnSpc>
              <a:buNone/>
            </a:pPr>
            <a:r>
              <a:rPr lang="en-US" sz="1715" dirty="0">
                <a:solidFill>
                  <a:srgbClr val="38512F"/>
                </a:solidFill>
                <a:latin typeface="Lora" pitchFamily="34" charset="0"/>
                <a:ea typeface="Lora" pitchFamily="34" charset="-122"/>
                <a:cs typeface="Lora" pitchFamily="34" charset="-120"/>
              </a:rPr>
              <a:t>Comprehensive Data Insights</a:t>
            </a:r>
            <a:endParaRPr lang="en-US" sz="1715" dirty="0"/>
          </a:p>
        </p:txBody>
      </p:sp>
      <p:sp>
        <p:nvSpPr>
          <p:cNvPr id="10" name="Text 7"/>
          <p:cNvSpPr/>
          <p:nvPr/>
        </p:nvSpPr>
        <p:spPr>
          <a:xfrm>
            <a:off x="3783211" y="2735580"/>
            <a:ext cx="2031206" cy="4159448"/>
          </a:xfrm>
          <a:prstGeom prst="rect">
            <a:avLst/>
          </a:prstGeom>
          <a:noFill/>
        </p:spPr>
        <p:txBody>
          <a:bodyPr wrap="square" rtlCol="0" anchor="t"/>
          <a:lstStyle/>
          <a:p>
            <a:pPr marL="0" indent="0">
              <a:lnSpc>
                <a:spcPts val="2185"/>
              </a:lnSpc>
              <a:buNone/>
            </a:pPr>
            <a:r>
              <a:rPr lang="en-US" sz="1455" dirty="0">
                <a:solidFill>
                  <a:srgbClr val="3A3630"/>
                </a:solidFill>
                <a:latin typeface="Source Sans Pro" pitchFamily="34" charset="0"/>
                <a:ea typeface="Source Sans Pro" pitchFamily="34" charset="-122"/>
                <a:cs typeface="Source Sans Pro" pitchFamily="34" charset="-120"/>
              </a:rPr>
              <a:t>The comprehensive exploration of the Coffee Quality Database has revealed a wealth of insights, spanning quality measures, bean characteristics, and farm-level attributes. These findings offer valuable guidance to coffee industry stakeholders, empowering them to make informed decisions and optimize their operations.</a:t>
            </a:r>
            <a:endParaRPr lang="en-US" sz="1455" dirty="0"/>
          </a:p>
        </p:txBody>
      </p:sp>
      <p:sp>
        <p:nvSpPr>
          <p:cNvPr id="11" name="Shape 8"/>
          <p:cNvSpPr/>
          <p:nvPr/>
        </p:nvSpPr>
        <p:spPr>
          <a:xfrm>
            <a:off x="5999202" y="2081093"/>
            <a:ext cx="415885" cy="415885"/>
          </a:xfrm>
          <a:prstGeom prst="roundRect">
            <a:avLst>
              <a:gd name="adj" fmla="val 13336"/>
            </a:avLst>
          </a:prstGeom>
          <a:solidFill>
            <a:srgbClr val="F6E9D5"/>
          </a:solidFill>
        </p:spPr>
      </p:sp>
      <p:sp>
        <p:nvSpPr>
          <p:cNvPr id="12" name="Text 9"/>
          <p:cNvSpPr/>
          <p:nvPr/>
        </p:nvSpPr>
        <p:spPr>
          <a:xfrm>
            <a:off x="6136958" y="2125861"/>
            <a:ext cx="140256" cy="326231"/>
          </a:xfrm>
          <a:prstGeom prst="rect">
            <a:avLst/>
          </a:prstGeom>
          <a:noFill/>
        </p:spPr>
        <p:txBody>
          <a:bodyPr wrap="none" rtlCol="0" anchor="t"/>
          <a:lstStyle/>
          <a:p>
            <a:pPr marL="0" indent="0" algn="ctr">
              <a:lnSpc>
                <a:spcPts val="2570"/>
              </a:lnSpc>
              <a:buNone/>
            </a:pPr>
            <a:r>
              <a:rPr lang="en-US" sz="2055" dirty="0">
                <a:solidFill>
                  <a:srgbClr val="38512F"/>
                </a:solidFill>
                <a:latin typeface="Lora" pitchFamily="34" charset="0"/>
                <a:ea typeface="Lora" pitchFamily="34" charset="-122"/>
                <a:cs typeface="Lora" pitchFamily="34" charset="-120"/>
              </a:rPr>
              <a:t>2</a:t>
            </a:r>
            <a:endParaRPr lang="en-US" sz="2055" dirty="0"/>
          </a:p>
        </p:txBody>
      </p:sp>
      <p:sp>
        <p:nvSpPr>
          <p:cNvPr id="13" name="Text 10"/>
          <p:cNvSpPr/>
          <p:nvPr/>
        </p:nvSpPr>
        <p:spPr>
          <a:xfrm>
            <a:off x="6599873" y="2081093"/>
            <a:ext cx="2031206" cy="543639"/>
          </a:xfrm>
          <a:prstGeom prst="rect">
            <a:avLst/>
          </a:prstGeom>
          <a:noFill/>
        </p:spPr>
        <p:txBody>
          <a:bodyPr wrap="square" rtlCol="0" anchor="t"/>
          <a:lstStyle/>
          <a:p>
            <a:pPr marL="0" indent="0">
              <a:lnSpc>
                <a:spcPts val="2140"/>
              </a:lnSpc>
              <a:buNone/>
            </a:pPr>
            <a:r>
              <a:rPr lang="en-US" sz="1715" dirty="0">
                <a:solidFill>
                  <a:srgbClr val="38512F"/>
                </a:solidFill>
                <a:latin typeface="Lora" pitchFamily="34" charset="0"/>
                <a:ea typeface="Lora" pitchFamily="34" charset="-122"/>
                <a:cs typeface="Lora" pitchFamily="34" charset="-120"/>
              </a:rPr>
              <a:t>Driving Innovation and Improvement</a:t>
            </a:r>
            <a:endParaRPr lang="en-US" sz="1715" dirty="0"/>
          </a:p>
        </p:txBody>
      </p:sp>
      <p:sp>
        <p:nvSpPr>
          <p:cNvPr id="14" name="Text 11"/>
          <p:cNvSpPr/>
          <p:nvPr/>
        </p:nvSpPr>
        <p:spPr>
          <a:xfrm>
            <a:off x="6599873" y="2735580"/>
            <a:ext cx="2031206" cy="4714042"/>
          </a:xfrm>
          <a:prstGeom prst="rect">
            <a:avLst/>
          </a:prstGeom>
          <a:noFill/>
        </p:spPr>
        <p:txBody>
          <a:bodyPr wrap="square" rtlCol="0" anchor="t"/>
          <a:lstStyle/>
          <a:p>
            <a:pPr marL="0" indent="0">
              <a:lnSpc>
                <a:spcPts val="2185"/>
              </a:lnSpc>
              <a:buNone/>
            </a:pPr>
            <a:r>
              <a:rPr lang="en-US" sz="1455" dirty="0">
                <a:solidFill>
                  <a:srgbClr val="3A3630"/>
                </a:solidFill>
                <a:latin typeface="Source Sans Pro" pitchFamily="34" charset="0"/>
                <a:ea typeface="Source Sans Pro" pitchFamily="34" charset="-122"/>
                <a:cs typeface="Source Sans Pro" pitchFamily="34" charset="-120"/>
              </a:rPr>
              <a:t>By uncovering key trends, recognizing outliers, and providing actionable recommendations, the analysis of the Coffee Quality Database serves as a catalyst for innovation and continuous improvement in the coffee industry. These insights can inspire new production methods, bean selection strategies, and farming practices to enhance the overall quality of coffee worldwide.</a:t>
            </a:r>
            <a:endParaRPr lang="en-US" sz="1455" dirty="0"/>
          </a:p>
        </p:txBody>
      </p:sp>
      <p:sp>
        <p:nvSpPr>
          <p:cNvPr id="15" name="Shape 12"/>
          <p:cNvSpPr/>
          <p:nvPr/>
        </p:nvSpPr>
        <p:spPr>
          <a:xfrm>
            <a:off x="8815864" y="2081093"/>
            <a:ext cx="415885" cy="415885"/>
          </a:xfrm>
          <a:prstGeom prst="roundRect">
            <a:avLst>
              <a:gd name="adj" fmla="val 13336"/>
            </a:avLst>
          </a:prstGeom>
          <a:solidFill>
            <a:srgbClr val="F6E9D5"/>
          </a:solidFill>
        </p:spPr>
      </p:sp>
      <p:sp>
        <p:nvSpPr>
          <p:cNvPr id="16" name="Text 13"/>
          <p:cNvSpPr/>
          <p:nvPr/>
        </p:nvSpPr>
        <p:spPr>
          <a:xfrm>
            <a:off x="8951119" y="2125861"/>
            <a:ext cx="145375" cy="326231"/>
          </a:xfrm>
          <a:prstGeom prst="rect">
            <a:avLst/>
          </a:prstGeom>
          <a:noFill/>
        </p:spPr>
        <p:txBody>
          <a:bodyPr wrap="none" rtlCol="0" anchor="t"/>
          <a:lstStyle/>
          <a:p>
            <a:pPr marL="0" indent="0" algn="ctr">
              <a:lnSpc>
                <a:spcPts val="2570"/>
              </a:lnSpc>
              <a:buNone/>
            </a:pPr>
            <a:r>
              <a:rPr lang="en-US" sz="2055" dirty="0">
                <a:solidFill>
                  <a:srgbClr val="38512F"/>
                </a:solidFill>
                <a:latin typeface="Lora" pitchFamily="34" charset="0"/>
                <a:ea typeface="Lora" pitchFamily="34" charset="-122"/>
                <a:cs typeface="Lora" pitchFamily="34" charset="-120"/>
              </a:rPr>
              <a:t>3</a:t>
            </a:r>
            <a:endParaRPr lang="en-US" sz="2055" dirty="0"/>
          </a:p>
        </p:txBody>
      </p:sp>
      <p:sp>
        <p:nvSpPr>
          <p:cNvPr id="17" name="Text 14"/>
          <p:cNvSpPr/>
          <p:nvPr/>
        </p:nvSpPr>
        <p:spPr>
          <a:xfrm>
            <a:off x="9416534" y="2081093"/>
            <a:ext cx="2031206" cy="815459"/>
          </a:xfrm>
          <a:prstGeom prst="rect">
            <a:avLst/>
          </a:prstGeom>
          <a:noFill/>
        </p:spPr>
        <p:txBody>
          <a:bodyPr wrap="square" rtlCol="0" anchor="t"/>
          <a:lstStyle/>
          <a:p>
            <a:pPr marL="0" indent="0">
              <a:lnSpc>
                <a:spcPts val="2140"/>
              </a:lnSpc>
              <a:buNone/>
            </a:pPr>
            <a:r>
              <a:rPr lang="en-US" sz="1715" dirty="0">
                <a:solidFill>
                  <a:srgbClr val="38512F"/>
                </a:solidFill>
                <a:latin typeface="Lora" pitchFamily="34" charset="0"/>
                <a:ea typeface="Lora" pitchFamily="34" charset="-122"/>
                <a:cs typeface="Lora" pitchFamily="34" charset="-120"/>
              </a:rPr>
              <a:t>Fostering Collaboration and Transformation</a:t>
            </a:r>
            <a:endParaRPr lang="en-US" sz="1715" dirty="0"/>
          </a:p>
        </p:txBody>
      </p:sp>
      <p:sp>
        <p:nvSpPr>
          <p:cNvPr id="18" name="Text 15"/>
          <p:cNvSpPr/>
          <p:nvPr/>
        </p:nvSpPr>
        <p:spPr>
          <a:xfrm>
            <a:off x="9416534" y="3007400"/>
            <a:ext cx="2031206" cy="4714042"/>
          </a:xfrm>
          <a:prstGeom prst="rect">
            <a:avLst/>
          </a:prstGeom>
          <a:noFill/>
        </p:spPr>
        <p:txBody>
          <a:bodyPr wrap="square" rtlCol="0" anchor="t"/>
          <a:lstStyle/>
          <a:p>
            <a:pPr marL="0" indent="0">
              <a:lnSpc>
                <a:spcPts val="2185"/>
              </a:lnSpc>
              <a:buNone/>
            </a:pPr>
            <a:r>
              <a:rPr lang="en-US" sz="1455" dirty="0">
                <a:solidFill>
                  <a:srgbClr val="3A3630"/>
                </a:solidFill>
                <a:latin typeface="Source Sans Pro" pitchFamily="34" charset="0"/>
                <a:ea typeface="Source Sans Pro" pitchFamily="34" charset="-122"/>
                <a:cs typeface="Source Sans Pro" pitchFamily="34" charset="-120"/>
              </a:rPr>
              <a:t>The thorough documentation and audience-centric presentation of the analysis report will serve as a valuable resource for coffee professionals, researchers, and enthusiasts alike. By sharing these insights and fostering collaboration, the Coffee Quality Database can become a driving force behind the transformation and advancement of the coffee industry.</a:t>
            </a:r>
            <a:endParaRPr lang="en-US" sz="1455" dirty="0"/>
          </a:p>
        </p:txBody>
      </p:sp>
      <p:pic>
        <p:nvPicPr>
          <p:cNvPr id="19"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sp>
        <p:nvSpPr>
          <p:cNvPr id="12" name="TextBox 3"/>
          <p:cNvSpPr txBox="1"/>
          <p:nvPr>
            <p:custDataLst>
              <p:tags r:id="rId1"/>
            </p:custDataLst>
          </p:nvPr>
        </p:nvSpPr>
        <p:spPr>
          <a:xfrm>
            <a:off x="1043305" y="107950"/>
            <a:ext cx="8673465" cy="1230630"/>
          </a:xfrm>
          <a:prstGeom prst="rect">
            <a:avLst/>
          </a:prstGeom>
        </p:spPr>
        <p:txBody>
          <a:bodyPr lIns="0" tIns="0" rIns="0" bIns="0" rtlCol="0" anchor="t">
            <a:spAutoFit/>
          </a:bodyPr>
          <a:p>
            <a:pPr>
              <a:lnSpc>
                <a:spcPts val="9600"/>
              </a:lnSpc>
            </a:pPr>
            <a:r>
              <a:rPr lang="en-US" sz="8000" spc="-80" dirty="0">
                <a:solidFill>
                  <a:srgbClr val="000000"/>
                </a:solidFill>
                <a:latin typeface="Graphik Regular" panose="020B0503030202060203" pitchFamily="34" charset="0"/>
              </a:rPr>
              <a:t>Introduction</a:t>
            </a:r>
            <a:endParaRPr lang="en-US" sz="8000" spc="-80" dirty="0">
              <a:solidFill>
                <a:srgbClr val="000000"/>
              </a:solidFill>
              <a:latin typeface="Graphik Regular" panose="020B0503030202060203" pitchFamily="34" charset="0"/>
            </a:endParaRPr>
          </a:p>
        </p:txBody>
      </p:sp>
      <p:sp>
        <p:nvSpPr>
          <p:cNvPr id="13" name="Text Box 12"/>
          <p:cNvSpPr txBox="1"/>
          <p:nvPr>
            <p:custDataLst>
              <p:tags r:id="rId2"/>
            </p:custDataLst>
          </p:nvPr>
        </p:nvSpPr>
        <p:spPr>
          <a:xfrm>
            <a:off x="1043305" y="1327150"/>
            <a:ext cx="8871585" cy="1198880"/>
          </a:xfrm>
          <a:prstGeom prst="rect">
            <a:avLst/>
          </a:prstGeom>
          <a:noFill/>
        </p:spPr>
        <p:txBody>
          <a:bodyPr wrap="square" rtlCol="0">
            <a:spAutoFit/>
          </a:bodyPr>
          <a:p>
            <a:r>
              <a:rPr lang="en-US" sz="2400"/>
              <a:t>The objective of this project is to conduct </a:t>
            </a:r>
            <a:endParaRPr lang="en-US" sz="2400"/>
          </a:p>
          <a:p>
            <a:r>
              <a:rPr lang="en-US" sz="2400"/>
              <a:t>a comprehensive data exploration, cleaning, and analysis to derive meaningful insights from the dataset.</a:t>
            </a:r>
            <a:endParaRPr lang="en-US" sz="2400"/>
          </a:p>
        </p:txBody>
      </p:sp>
      <p:sp>
        <p:nvSpPr>
          <p:cNvPr id="14" name="Text Box 13"/>
          <p:cNvSpPr txBox="1"/>
          <p:nvPr>
            <p:custDataLst>
              <p:tags r:id="rId3"/>
            </p:custDataLst>
          </p:nvPr>
        </p:nvSpPr>
        <p:spPr>
          <a:xfrm>
            <a:off x="1084580" y="4114800"/>
            <a:ext cx="9156065" cy="3046095"/>
          </a:xfrm>
          <a:prstGeom prst="rect">
            <a:avLst/>
          </a:prstGeom>
          <a:noFill/>
        </p:spPr>
        <p:txBody>
          <a:bodyPr wrap="square" rtlCol="0">
            <a:spAutoFit/>
          </a:bodyPr>
          <a:p>
            <a:r>
              <a:rPr lang="en-US" sz="2400" b="1"/>
              <a:t>1) Data Understanding:</a:t>
            </a:r>
            <a:endParaRPr lang="en-US" sz="2400" b="1"/>
          </a:p>
          <a:p>
            <a:r>
              <a:rPr lang="en-US" sz="2400"/>
              <a:t>Contextualization, Identifying Limitations and Feature Selection.</a:t>
            </a:r>
            <a:endParaRPr lang="en-US" sz="2400"/>
          </a:p>
          <a:p>
            <a:endParaRPr lang="en-US" sz="2400"/>
          </a:p>
          <a:p>
            <a:r>
              <a:rPr lang="en-US" sz="2400" b="1"/>
              <a:t>2) Data Preprocessing:</a:t>
            </a:r>
            <a:endParaRPr lang="en-US" sz="2400" b="1"/>
          </a:p>
          <a:p>
            <a:r>
              <a:rPr lang="en-US" sz="2400"/>
              <a:t>Data Quality, and Normalization and Feature Engineering.</a:t>
            </a:r>
            <a:endParaRPr lang="en-US" sz="2400"/>
          </a:p>
          <a:p>
            <a:endParaRPr lang="en-US" sz="2400"/>
          </a:p>
          <a:p>
            <a:r>
              <a:rPr lang="en-US" sz="2400" b="1"/>
              <a:t>3) Visualization:</a:t>
            </a:r>
            <a:endParaRPr lang="en-US" sz="2400" b="1"/>
          </a:p>
          <a:p>
            <a:r>
              <a:rPr lang="en-US" sz="2400"/>
              <a:t>Insight Generation, Communication and Decision Making.</a:t>
            </a:r>
            <a:endParaRPr lang="en-US" sz="2400"/>
          </a:p>
        </p:txBody>
      </p:sp>
      <p:sp>
        <p:nvSpPr>
          <p:cNvPr id="24" name="Text Box 23"/>
          <p:cNvSpPr txBox="1"/>
          <p:nvPr>
            <p:custDataLst>
              <p:tags r:id="rId4"/>
            </p:custDataLst>
          </p:nvPr>
        </p:nvSpPr>
        <p:spPr>
          <a:xfrm>
            <a:off x="1043305" y="3041015"/>
            <a:ext cx="8817610" cy="953135"/>
          </a:xfrm>
          <a:prstGeom prst="rect">
            <a:avLst/>
          </a:prstGeom>
          <a:noFill/>
        </p:spPr>
        <p:txBody>
          <a:bodyPr wrap="square" rtlCol="0">
            <a:spAutoFit/>
          </a:bodyPr>
          <a:p>
            <a:r>
              <a:rPr lang="en-US" sz="2800" b="1"/>
              <a:t>Importance of </a:t>
            </a:r>
            <a:r>
              <a:rPr lang="en-US" sz="2800" b="1">
                <a:latin typeface="Berlin Sans FB Demi" panose="020E0802020502020306" charset="0"/>
                <a:cs typeface="Berlin Sans FB Demi" panose="020E0802020502020306" charset="0"/>
              </a:rPr>
              <a:t>data </a:t>
            </a:r>
            <a:r>
              <a:rPr lang="en-US" sz="2800" b="1"/>
              <a:t>understanding, preprocessing, and visualization in data analytics projects :</a:t>
            </a:r>
            <a:endParaRPr lang="en-US" sz="2800" b="1"/>
          </a:p>
        </p:txBody>
      </p:sp>
      <p:pic>
        <p:nvPicPr>
          <p:cNvPr id="17" name="Picture 16" descr="Coffee 3"/>
          <p:cNvPicPr>
            <a:picLocks noChangeAspect="1"/>
          </p:cNvPicPr>
          <p:nvPr/>
        </p:nvPicPr>
        <p:blipFill>
          <a:blip r:embed="rId5"/>
          <a:stretch>
            <a:fillRect/>
          </a:stretch>
        </p:blipFill>
        <p:spPr>
          <a:xfrm>
            <a:off x="9733915" y="0"/>
            <a:ext cx="4896485" cy="82289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sp>
        <p:nvSpPr>
          <p:cNvPr id="4" name="TextBox 3"/>
          <p:cNvSpPr txBox="1"/>
          <p:nvPr>
            <p:custDataLst>
              <p:tags r:id="rId1"/>
            </p:custDataLst>
          </p:nvPr>
        </p:nvSpPr>
        <p:spPr>
          <a:xfrm>
            <a:off x="280670" y="307975"/>
            <a:ext cx="9961245" cy="1230630"/>
          </a:xfrm>
          <a:prstGeom prst="rect">
            <a:avLst/>
          </a:prstGeom>
        </p:spPr>
        <p:txBody>
          <a:bodyPr wrap="square" lIns="0" tIns="0" rIns="0" bIns="0" rtlCol="0" anchor="t">
            <a:spAutoFit/>
          </a:bodyPr>
          <a:p>
            <a:pPr>
              <a:lnSpc>
                <a:spcPts val="9600"/>
              </a:lnSpc>
            </a:pPr>
            <a:r>
              <a:rPr lang="en-US" sz="8000" spc="-80" dirty="0">
                <a:solidFill>
                  <a:srgbClr val="000000"/>
                </a:solidFill>
                <a:latin typeface="Graphik Regular" panose="020B0503030202060203" pitchFamily="34" charset="0"/>
              </a:rPr>
              <a:t>Data Understanding :</a:t>
            </a:r>
            <a:endParaRPr lang="en-US" sz="8000" spc="-80" dirty="0">
              <a:solidFill>
                <a:srgbClr val="000000"/>
              </a:solidFill>
              <a:latin typeface="Graphik Regular" panose="020B0503030202060203" pitchFamily="34" charset="0"/>
            </a:endParaRPr>
          </a:p>
        </p:txBody>
      </p:sp>
      <p:sp>
        <p:nvSpPr>
          <p:cNvPr id="5" name="Text Box 4"/>
          <p:cNvSpPr txBox="1"/>
          <p:nvPr>
            <p:custDataLst>
              <p:tags r:id="rId2"/>
            </p:custDataLst>
          </p:nvPr>
        </p:nvSpPr>
        <p:spPr>
          <a:xfrm>
            <a:off x="356870" y="1603375"/>
            <a:ext cx="10165715" cy="645160"/>
          </a:xfrm>
          <a:prstGeom prst="rect">
            <a:avLst/>
          </a:prstGeom>
          <a:noFill/>
        </p:spPr>
        <p:txBody>
          <a:bodyPr wrap="square" rtlCol="0">
            <a:spAutoFit/>
          </a:bodyPr>
          <a:p>
            <a:r>
              <a:rPr lang="en-US">
                <a:sym typeface="+mn-ea"/>
              </a:rPr>
              <a:t>• </a:t>
            </a:r>
            <a:r>
              <a:rPr lang="en-US"/>
              <a:t>Overview of the dataset structure: number of rows, columns, data types.</a:t>
            </a:r>
            <a:endParaRPr lang="en-US"/>
          </a:p>
          <a:p>
            <a:r>
              <a:rPr lang="en-US"/>
              <a:t>• Summary statistics: mean, median, min, max for numerical features.</a:t>
            </a:r>
            <a:endParaRPr lang="en-US"/>
          </a:p>
        </p:txBody>
      </p:sp>
      <p:pic>
        <p:nvPicPr>
          <p:cNvPr id="7" name="Picture 6" descr="Coffee_2-removebg-preview"/>
          <p:cNvPicPr>
            <a:picLocks noChangeAspect="1"/>
          </p:cNvPicPr>
          <p:nvPr/>
        </p:nvPicPr>
        <p:blipFill>
          <a:blip r:embed="rId3"/>
          <a:stretch>
            <a:fillRect/>
          </a:stretch>
        </p:blipFill>
        <p:spPr>
          <a:xfrm>
            <a:off x="10955655" y="4221480"/>
            <a:ext cx="4218940" cy="4218940"/>
          </a:xfrm>
          <a:prstGeom prst="rect">
            <a:avLst/>
          </a:prstGeom>
        </p:spPr>
      </p:pic>
      <p:pic>
        <p:nvPicPr>
          <p:cNvPr id="8" name="Picture 7" descr="Screenshot_2024-06-10-16-27-44-08_f541918c7893c52dbd1ee5d319333948"/>
          <p:cNvPicPr>
            <a:picLocks noChangeAspect="1"/>
          </p:cNvPicPr>
          <p:nvPr/>
        </p:nvPicPr>
        <p:blipFill>
          <a:blip r:embed="rId4"/>
          <a:stretch>
            <a:fillRect/>
          </a:stretch>
        </p:blipFill>
        <p:spPr>
          <a:xfrm>
            <a:off x="521335" y="2459355"/>
            <a:ext cx="6043930" cy="5411470"/>
          </a:xfrm>
          <a:prstGeom prst="rect">
            <a:avLst/>
          </a:prstGeom>
        </p:spPr>
      </p:pic>
      <p:pic>
        <p:nvPicPr>
          <p:cNvPr id="9" name="Picture 8" descr="Screenshot_2024-06-10-16-32-33-36_f541918c7893c52dbd1ee5d319333948"/>
          <p:cNvPicPr>
            <a:picLocks noChangeAspect="1"/>
          </p:cNvPicPr>
          <p:nvPr/>
        </p:nvPicPr>
        <p:blipFill>
          <a:blip r:embed="rId5"/>
          <a:srcRect r="59419"/>
          <a:stretch>
            <a:fillRect/>
          </a:stretch>
        </p:blipFill>
        <p:spPr>
          <a:xfrm>
            <a:off x="6784975" y="2459355"/>
            <a:ext cx="4170680" cy="15716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sp>
        <p:nvSpPr>
          <p:cNvPr id="4" name="TextBox 3"/>
          <p:cNvSpPr txBox="1"/>
          <p:nvPr>
            <p:custDataLst>
              <p:tags r:id="rId1"/>
            </p:custDataLst>
          </p:nvPr>
        </p:nvSpPr>
        <p:spPr>
          <a:xfrm>
            <a:off x="544195" y="-140970"/>
            <a:ext cx="8994775" cy="878840"/>
          </a:xfrm>
          <a:prstGeom prst="rect">
            <a:avLst/>
          </a:prstGeom>
        </p:spPr>
        <p:txBody>
          <a:bodyPr wrap="square" lIns="0" tIns="0" rIns="0" bIns="0" rtlCol="0" anchor="t">
            <a:noAutofit/>
          </a:bodyPr>
          <a:p>
            <a:pPr>
              <a:lnSpc>
                <a:spcPts val="9600"/>
              </a:lnSpc>
            </a:pPr>
            <a:r>
              <a:rPr lang="en-US" sz="4000" spc="-80" dirty="0">
                <a:solidFill>
                  <a:srgbClr val="000000"/>
                </a:solidFill>
                <a:latin typeface="Graphik Regular" panose="020B0503030202060203" pitchFamily="34" charset="0"/>
              </a:rPr>
              <a:t>Data Understanding :</a:t>
            </a:r>
            <a:endParaRPr lang="en-US" sz="4000" spc="-80" dirty="0">
              <a:solidFill>
                <a:srgbClr val="000000"/>
              </a:solidFill>
              <a:latin typeface="Graphik Regular" panose="020B0503030202060203" pitchFamily="34" charset="0"/>
            </a:endParaRPr>
          </a:p>
        </p:txBody>
      </p:sp>
      <p:pic>
        <p:nvPicPr>
          <p:cNvPr id="6" name="Picture 5" descr="Screenshot_2024-06-10-16-35-09-47_f541918c7893c52dbd1ee5d319333948"/>
          <p:cNvPicPr>
            <a:picLocks noChangeAspect="1"/>
          </p:cNvPicPr>
          <p:nvPr/>
        </p:nvPicPr>
        <p:blipFill>
          <a:blip r:embed="rId2"/>
          <a:srcRect r="50270"/>
          <a:stretch>
            <a:fillRect/>
          </a:stretch>
        </p:blipFill>
        <p:spPr>
          <a:xfrm>
            <a:off x="544195" y="1001395"/>
            <a:ext cx="3622040" cy="6771005"/>
          </a:xfrm>
          <a:prstGeom prst="rect">
            <a:avLst/>
          </a:prstGeom>
        </p:spPr>
      </p:pic>
      <p:pic>
        <p:nvPicPr>
          <p:cNvPr id="10" name="Picture 9" descr="Screenshot_2024-06-10-16-43-36-35_f541918c7893c52dbd1ee5d319333948"/>
          <p:cNvPicPr>
            <a:picLocks noChangeAspect="1"/>
          </p:cNvPicPr>
          <p:nvPr/>
        </p:nvPicPr>
        <p:blipFill>
          <a:blip r:embed="rId3"/>
          <a:stretch>
            <a:fillRect/>
          </a:stretch>
        </p:blipFill>
        <p:spPr>
          <a:xfrm>
            <a:off x="4292600" y="1001395"/>
            <a:ext cx="8963025" cy="4181475"/>
          </a:xfrm>
          <a:prstGeom prst="rect">
            <a:avLst/>
          </a:prstGeom>
        </p:spPr>
      </p:pic>
      <p:pic>
        <p:nvPicPr>
          <p:cNvPr id="7" name="Picture 6" descr="Coffee_2-removebg-preview"/>
          <p:cNvPicPr>
            <a:picLocks noChangeAspect="1"/>
          </p:cNvPicPr>
          <p:nvPr/>
        </p:nvPicPr>
        <p:blipFill>
          <a:blip r:embed="rId4"/>
          <a:stretch>
            <a:fillRect/>
          </a:stretch>
        </p:blipFill>
        <p:spPr>
          <a:xfrm>
            <a:off x="10955655" y="4221480"/>
            <a:ext cx="4218940" cy="42189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sp>
        <p:nvSpPr>
          <p:cNvPr id="5" name="TextBox 3"/>
          <p:cNvSpPr txBox="1"/>
          <p:nvPr>
            <p:custDataLst>
              <p:tags r:id="rId1"/>
            </p:custDataLst>
          </p:nvPr>
        </p:nvSpPr>
        <p:spPr>
          <a:xfrm>
            <a:off x="386715" y="325120"/>
            <a:ext cx="9961245" cy="1230630"/>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Initial Exploration</a:t>
            </a:r>
            <a:endParaRPr lang="en-US" sz="8000" spc="-80" dirty="0">
              <a:solidFill>
                <a:srgbClr val="000000"/>
              </a:solidFill>
              <a:latin typeface="Graphik Regular" panose="020B0503030202060203" pitchFamily="34" charset="0"/>
            </a:endParaRPr>
          </a:p>
        </p:txBody>
      </p:sp>
      <p:sp>
        <p:nvSpPr>
          <p:cNvPr id="23" name="Text Box 22"/>
          <p:cNvSpPr txBox="1"/>
          <p:nvPr>
            <p:custDataLst>
              <p:tags r:id="rId2"/>
            </p:custDataLst>
          </p:nvPr>
        </p:nvSpPr>
        <p:spPr>
          <a:xfrm>
            <a:off x="462915" y="1696720"/>
            <a:ext cx="11570970" cy="368300"/>
          </a:xfrm>
          <a:prstGeom prst="rect">
            <a:avLst/>
          </a:prstGeom>
          <a:noFill/>
        </p:spPr>
        <p:txBody>
          <a:bodyPr wrap="square" rtlCol="0">
            <a:spAutoFit/>
          </a:bodyPr>
          <a:p>
            <a:r>
              <a:rPr lang="en-US"/>
              <a:t>• Insights from initial exploration: any notable patterns, outliers, or missing values observed.</a:t>
            </a:r>
            <a:endParaRPr lang="en-US"/>
          </a:p>
        </p:txBody>
      </p:sp>
      <p:pic>
        <p:nvPicPr>
          <p:cNvPr id="8" name="Picture 7" descr="Screenshot_2024-06-10-16-38-00-89_f541918c7893c52dbd1ee5d319333948"/>
          <p:cNvPicPr>
            <a:picLocks noChangeAspect="1"/>
          </p:cNvPicPr>
          <p:nvPr/>
        </p:nvPicPr>
        <p:blipFill>
          <a:blip r:embed="rId3"/>
          <a:stretch>
            <a:fillRect/>
          </a:stretch>
        </p:blipFill>
        <p:spPr>
          <a:xfrm>
            <a:off x="386715" y="2065020"/>
            <a:ext cx="5864860" cy="4630420"/>
          </a:xfrm>
          <a:prstGeom prst="rect">
            <a:avLst/>
          </a:prstGeom>
        </p:spPr>
      </p:pic>
      <p:pic>
        <p:nvPicPr>
          <p:cNvPr id="9" name="Picture 8" descr="pr5"/>
          <p:cNvPicPr>
            <a:picLocks noChangeAspect="1"/>
          </p:cNvPicPr>
          <p:nvPr>
            <p:custDataLst>
              <p:tags r:id="rId4"/>
            </p:custDataLst>
          </p:nvPr>
        </p:nvPicPr>
        <p:blipFill>
          <a:blip r:embed="rId5"/>
          <a:stretch>
            <a:fillRect/>
          </a:stretch>
        </p:blipFill>
        <p:spPr>
          <a:xfrm>
            <a:off x="6251575" y="2065020"/>
            <a:ext cx="7203440" cy="3028315"/>
          </a:xfrm>
          <a:prstGeom prst="rect">
            <a:avLst/>
          </a:prstGeom>
        </p:spPr>
      </p:pic>
      <p:pic>
        <p:nvPicPr>
          <p:cNvPr id="7" name="Picture 6" descr="Coffee_2-removebg-preview"/>
          <p:cNvPicPr>
            <a:picLocks noChangeAspect="1"/>
          </p:cNvPicPr>
          <p:nvPr/>
        </p:nvPicPr>
        <p:blipFill>
          <a:blip r:embed="rId6"/>
          <a:stretch>
            <a:fillRect/>
          </a:stretch>
        </p:blipFill>
        <p:spPr>
          <a:xfrm>
            <a:off x="10955655" y="4221480"/>
            <a:ext cx="4218940" cy="42189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pic>
        <p:nvPicPr>
          <p:cNvPr id="7" name="Picture 6" descr="Coffee_2-removebg-preview"/>
          <p:cNvPicPr>
            <a:picLocks noChangeAspect="1"/>
          </p:cNvPicPr>
          <p:nvPr/>
        </p:nvPicPr>
        <p:blipFill>
          <a:blip r:embed="rId1"/>
          <a:stretch>
            <a:fillRect/>
          </a:stretch>
        </p:blipFill>
        <p:spPr>
          <a:xfrm>
            <a:off x="10955655" y="4221480"/>
            <a:ext cx="4218940" cy="4218940"/>
          </a:xfrm>
          <a:prstGeom prst="rect">
            <a:avLst/>
          </a:prstGeom>
        </p:spPr>
      </p:pic>
      <p:sp>
        <p:nvSpPr>
          <p:cNvPr id="5" name="TextBox 3"/>
          <p:cNvSpPr txBox="1"/>
          <p:nvPr>
            <p:custDataLst>
              <p:tags r:id="rId2"/>
            </p:custDataLst>
          </p:nvPr>
        </p:nvSpPr>
        <p:spPr>
          <a:xfrm>
            <a:off x="386715" y="325120"/>
            <a:ext cx="9961245" cy="1230630"/>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Initial Exploration</a:t>
            </a:r>
            <a:endParaRPr lang="en-US" sz="8000" spc="-80" dirty="0">
              <a:solidFill>
                <a:srgbClr val="000000"/>
              </a:solidFill>
              <a:latin typeface="Graphik Regular" panose="020B0503030202060203" pitchFamily="34" charset="0"/>
            </a:endParaRPr>
          </a:p>
        </p:txBody>
      </p:sp>
      <p:pic>
        <p:nvPicPr>
          <p:cNvPr id="4" name="Picture 3" descr="Screenshot_2024-06-10-16-45-53-48_f541918c7893c52dbd1ee5d319333948"/>
          <p:cNvPicPr>
            <a:picLocks noChangeAspect="1"/>
          </p:cNvPicPr>
          <p:nvPr/>
        </p:nvPicPr>
        <p:blipFill>
          <a:blip r:embed="rId3"/>
          <a:stretch>
            <a:fillRect/>
          </a:stretch>
        </p:blipFill>
        <p:spPr>
          <a:xfrm>
            <a:off x="386715" y="1555750"/>
            <a:ext cx="7161530" cy="64681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sp>
        <p:nvSpPr>
          <p:cNvPr id="34" name="Text Box 33"/>
          <p:cNvSpPr txBox="1"/>
          <p:nvPr>
            <p:custDataLst>
              <p:tags r:id="rId1"/>
            </p:custDataLst>
          </p:nvPr>
        </p:nvSpPr>
        <p:spPr>
          <a:xfrm>
            <a:off x="1299210" y="342900"/>
            <a:ext cx="12031345" cy="1322070"/>
          </a:xfrm>
          <a:prstGeom prst="rect">
            <a:avLst/>
          </a:prstGeom>
          <a:noFill/>
        </p:spPr>
        <p:txBody>
          <a:bodyPr wrap="square" rtlCol="0" anchor="t">
            <a:spAutoFit/>
          </a:bodyPr>
          <a:p>
            <a:pPr algn="ctr">
              <a:lnSpc>
                <a:spcPts val="9600"/>
              </a:lnSpc>
            </a:pPr>
            <a:r>
              <a:rPr lang="en-US" sz="6000" b="1" spc="-80" dirty="0">
                <a:solidFill>
                  <a:schemeClr val="accent4">
                    <a:lumMod val="50000"/>
                  </a:schemeClr>
                </a:solidFill>
                <a:latin typeface="Graphik Regular" panose="020B0503030202060203" pitchFamily="34" charset="0"/>
                <a:sym typeface="+mn-ea"/>
              </a:rPr>
              <a:t>Missing Values Handling</a:t>
            </a:r>
            <a:endParaRPr lang="en-US" sz="6000" b="1" spc="-80" dirty="0">
              <a:solidFill>
                <a:schemeClr val="accent4">
                  <a:lumMod val="50000"/>
                </a:schemeClr>
              </a:solidFill>
              <a:latin typeface="Graphik Regular" panose="020B0503030202060203" pitchFamily="34" charset="0"/>
              <a:sym typeface="+mn-ea"/>
            </a:endParaRPr>
          </a:p>
        </p:txBody>
      </p:sp>
      <p:sp>
        <p:nvSpPr>
          <p:cNvPr id="36" name="Text Box 35"/>
          <p:cNvSpPr txBox="1"/>
          <p:nvPr>
            <p:custDataLst>
              <p:tags r:id="rId2"/>
            </p:custDataLst>
          </p:nvPr>
        </p:nvSpPr>
        <p:spPr>
          <a:xfrm>
            <a:off x="746760" y="1664970"/>
            <a:ext cx="16855440" cy="838200"/>
          </a:xfrm>
          <a:prstGeom prst="rect">
            <a:avLst/>
          </a:prstGeom>
          <a:noFill/>
        </p:spPr>
        <p:txBody>
          <a:bodyPr wrap="square" rtlCol="0">
            <a:noAutofit/>
          </a:bodyPr>
          <a:p>
            <a:r>
              <a:rPr lang="en-US">
                <a:solidFill>
                  <a:schemeClr val="accent4">
                    <a:lumMod val="75000"/>
                  </a:schemeClr>
                </a:solidFill>
              </a:rPr>
              <a:t>• Techniques used to detect missing values.</a:t>
            </a:r>
            <a:endParaRPr lang="en-US">
              <a:solidFill>
                <a:schemeClr val="accent4">
                  <a:lumMod val="75000"/>
                </a:schemeClr>
              </a:solidFill>
            </a:endParaRPr>
          </a:p>
          <a:p>
            <a:r>
              <a:rPr lang="en-US">
                <a:solidFill>
                  <a:schemeClr val="accent4">
                    <a:lumMod val="75000"/>
                  </a:schemeClr>
                </a:solidFill>
              </a:rPr>
              <a:t>• Techniques used to handle missing values (e.g., imputation, deletion).</a:t>
            </a:r>
            <a:endParaRPr lang="en-US">
              <a:solidFill>
                <a:schemeClr val="accent4">
                  <a:lumMod val="75000"/>
                </a:schemeClr>
              </a:solidFill>
            </a:endParaRPr>
          </a:p>
          <a:p>
            <a:r>
              <a:rPr lang="en-US">
                <a:solidFill>
                  <a:schemeClr val="accent4">
                    <a:lumMod val="75000"/>
                  </a:schemeClr>
                </a:solidFill>
              </a:rPr>
              <a:t>• Before-and-after comparison: Shape of the dataset</a:t>
            </a:r>
            <a:endParaRPr lang="en-US">
              <a:solidFill>
                <a:schemeClr val="accent4">
                  <a:lumMod val="75000"/>
                </a:schemeClr>
              </a:solidFill>
            </a:endParaRPr>
          </a:p>
        </p:txBody>
      </p:sp>
      <p:pic>
        <p:nvPicPr>
          <p:cNvPr id="37" name="Picture 36" descr="pr8"/>
          <p:cNvPicPr>
            <a:picLocks noChangeAspect="1"/>
          </p:cNvPicPr>
          <p:nvPr>
            <p:custDataLst>
              <p:tags r:id="rId3"/>
            </p:custDataLst>
          </p:nvPr>
        </p:nvPicPr>
        <p:blipFill>
          <a:blip r:embed="rId4"/>
          <a:stretch>
            <a:fillRect/>
          </a:stretch>
        </p:blipFill>
        <p:spPr>
          <a:xfrm>
            <a:off x="591820" y="2775585"/>
            <a:ext cx="2659380" cy="5022215"/>
          </a:xfrm>
          <a:prstGeom prst="rect">
            <a:avLst/>
          </a:prstGeom>
          <a:ln>
            <a:solidFill>
              <a:schemeClr val="accent4">
                <a:lumMod val="75000"/>
              </a:schemeClr>
            </a:solidFill>
          </a:ln>
        </p:spPr>
      </p:pic>
      <p:pic>
        <p:nvPicPr>
          <p:cNvPr id="38" name="Picture 37" descr="pr9"/>
          <p:cNvPicPr>
            <a:picLocks noChangeAspect="1"/>
          </p:cNvPicPr>
          <p:nvPr>
            <p:custDataLst>
              <p:tags r:id="rId5"/>
            </p:custDataLst>
          </p:nvPr>
        </p:nvPicPr>
        <p:blipFill>
          <a:blip r:embed="rId6"/>
          <a:stretch>
            <a:fillRect/>
          </a:stretch>
        </p:blipFill>
        <p:spPr>
          <a:xfrm>
            <a:off x="3487420" y="2775585"/>
            <a:ext cx="5276215" cy="5063490"/>
          </a:xfrm>
          <a:prstGeom prst="rect">
            <a:avLst/>
          </a:prstGeom>
          <a:ln>
            <a:solidFill>
              <a:schemeClr val="accent4">
                <a:lumMod val="75000"/>
              </a:schemeClr>
            </a:solidFill>
          </a:ln>
        </p:spPr>
      </p:pic>
      <p:pic>
        <p:nvPicPr>
          <p:cNvPr id="39" name="Picture 38" descr="pr10"/>
          <p:cNvPicPr>
            <a:picLocks noChangeAspect="1"/>
          </p:cNvPicPr>
          <p:nvPr>
            <p:custDataLst>
              <p:tags r:id="rId7"/>
            </p:custDataLst>
          </p:nvPr>
        </p:nvPicPr>
        <p:blipFill>
          <a:blip r:embed="rId8"/>
          <a:stretch>
            <a:fillRect/>
          </a:stretch>
        </p:blipFill>
        <p:spPr>
          <a:xfrm>
            <a:off x="8999855" y="2775585"/>
            <a:ext cx="4269740" cy="5102860"/>
          </a:xfrm>
          <a:prstGeom prst="rect">
            <a:avLst/>
          </a:prstGeom>
          <a:ln>
            <a:solidFill>
              <a:schemeClr val="accent4">
                <a:lumMod val="75000"/>
              </a:schemeClr>
            </a:solidFill>
          </a:ln>
        </p:spPr>
      </p:pic>
      <p:pic>
        <p:nvPicPr>
          <p:cNvPr id="7" name="Picture 6" descr="Coffee_2-removebg-preview"/>
          <p:cNvPicPr>
            <a:picLocks noChangeAspect="1"/>
          </p:cNvPicPr>
          <p:nvPr/>
        </p:nvPicPr>
        <p:blipFill>
          <a:blip r:embed="rId9"/>
          <a:stretch>
            <a:fillRect/>
          </a:stretch>
        </p:blipFill>
        <p:spPr>
          <a:xfrm>
            <a:off x="10937875" y="-349885"/>
            <a:ext cx="4218940" cy="42189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sp>
        <p:nvSpPr>
          <p:cNvPr id="34" name="Text Box 33"/>
          <p:cNvSpPr txBox="1"/>
          <p:nvPr>
            <p:custDataLst>
              <p:tags r:id="rId1"/>
            </p:custDataLst>
          </p:nvPr>
        </p:nvSpPr>
        <p:spPr>
          <a:xfrm>
            <a:off x="1299210" y="342900"/>
            <a:ext cx="12031345" cy="1322070"/>
          </a:xfrm>
          <a:prstGeom prst="rect">
            <a:avLst/>
          </a:prstGeom>
          <a:noFill/>
        </p:spPr>
        <p:txBody>
          <a:bodyPr wrap="square" rtlCol="0" anchor="t">
            <a:spAutoFit/>
          </a:bodyPr>
          <a:p>
            <a:pPr algn="ctr">
              <a:lnSpc>
                <a:spcPts val="9600"/>
              </a:lnSpc>
            </a:pPr>
            <a:r>
              <a:rPr lang="en-US" sz="6000" b="1" spc="-80" dirty="0">
                <a:solidFill>
                  <a:schemeClr val="accent4">
                    <a:lumMod val="50000"/>
                  </a:schemeClr>
                </a:solidFill>
                <a:latin typeface="Graphik Regular" panose="020B0503030202060203" pitchFamily="34" charset="0"/>
                <a:sym typeface="+mn-ea"/>
              </a:rPr>
              <a:t>Missing Values Handling</a:t>
            </a:r>
            <a:endParaRPr lang="en-US" sz="6000" b="1" spc="-80" dirty="0">
              <a:solidFill>
                <a:schemeClr val="accent4">
                  <a:lumMod val="50000"/>
                </a:schemeClr>
              </a:solidFill>
              <a:latin typeface="Graphik Regular" panose="020B0503030202060203" pitchFamily="34" charset="0"/>
              <a:sym typeface="+mn-ea"/>
            </a:endParaRPr>
          </a:p>
        </p:txBody>
      </p:sp>
      <p:pic>
        <p:nvPicPr>
          <p:cNvPr id="8" name="Picture 7" descr="pr11"/>
          <p:cNvPicPr>
            <a:picLocks noChangeAspect="1"/>
          </p:cNvPicPr>
          <p:nvPr>
            <p:custDataLst>
              <p:tags r:id="rId2"/>
            </p:custDataLst>
          </p:nvPr>
        </p:nvPicPr>
        <p:blipFill>
          <a:blip r:embed="rId3"/>
          <a:stretch>
            <a:fillRect/>
          </a:stretch>
        </p:blipFill>
        <p:spPr>
          <a:xfrm>
            <a:off x="451485" y="1664970"/>
            <a:ext cx="7332980" cy="1315720"/>
          </a:xfrm>
          <a:prstGeom prst="rect">
            <a:avLst/>
          </a:prstGeom>
        </p:spPr>
      </p:pic>
      <p:pic>
        <p:nvPicPr>
          <p:cNvPr id="9" name="Picture 8" descr="pr13"/>
          <p:cNvPicPr>
            <a:picLocks noChangeAspect="1"/>
          </p:cNvPicPr>
          <p:nvPr>
            <p:custDataLst>
              <p:tags r:id="rId4"/>
            </p:custDataLst>
          </p:nvPr>
        </p:nvPicPr>
        <p:blipFill>
          <a:blip r:embed="rId5"/>
          <a:stretch>
            <a:fillRect/>
          </a:stretch>
        </p:blipFill>
        <p:spPr>
          <a:xfrm>
            <a:off x="451485" y="3265170"/>
            <a:ext cx="7332980" cy="3230880"/>
          </a:xfrm>
          <a:prstGeom prst="rect">
            <a:avLst/>
          </a:prstGeom>
        </p:spPr>
      </p:pic>
      <p:pic>
        <p:nvPicPr>
          <p:cNvPr id="10" name="Picture 9" descr="Screenshot_2024-06-10-16-52-11-92_f541918c7893c52dbd1ee5d319333948"/>
          <p:cNvPicPr>
            <a:picLocks noChangeAspect="1"/>
          </p:cNvPicPr>
          <p:nvPr/>
        </p:nvPicPr>
        <p:blipFill>
          <a:blip r:embed="rId6"/>
          <a:stretch>
            <a:fillRect/>
          </a:stretch>
        </p:blipFill>
        <p:spPr>
          <a:xfrm>
            <a:off x="7848600" y="1664970"/>
            <a:ext cx="6269990" cy="6357620"/>
          </a:xfrm>
          <a:prstGeom prst="rect">
            <a:avLst/>
          </a:prstGeom>
        </p:spPr>
      </p:pic>
      <p:pic>
        <p:nvPicPr>
          <p:cNvPr id="7" name="Picture 6" descr="Coffee_2-removebg-preview"/>
          <p:cNvPicPr>
            <a:picLocks noChangeAspect="1"/>
          </p:cNvPicPr>
          <p:nvPr/>
        </p:nvPicPr>
        <p:blipFill>
          <a:blip r:embed="rId7"/>
          <a:stretch>
            <a:fillRect/>
          </a:stretch>
        </p:blipFill>
        <p:spPr>
          <a:xfrm>
            <a:off x="11623040" y="-243840"/>
            <a:ext cx="2495550" cy="24955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p:spPr>
      </p:sp>
      <p:sp>
        <p:nvSpPr>
          <p:cNvPr id="3" name="Shape 1"/>
          <p:cNvSpPr/>
          <p:nvPr/>
        </p:nvSpPr>
        <p:spPr>
          <a:xfrm>
            <a:off x="0" y="0"/>
            <a:ext cx="14630400" cy="8229600"/>
          </a:xfrm>
          <a:prstGeom prst="rect">
            <a:avLst/>
          </a:prstGeom>
          <a:solidFill>
            <a:srgbClr val="FEF5E7"/>
          </a:solidFill>
        </p:spPr>
      </p:sp>
      <p:sp>
        <p:nvSpPr>
          <p:cNvPr id="34" name="Text Box 33"/>
          <p:cNvSpPr txBox="1"/>
          <p:nvPr>
            <p:custDataLst>
              <p:tags r:id="rId1"/>
            </p:custDataLst>
          </p:nvPr>
        </p:nvSpPr>
        <p:spPr>
          <a:xfrm>
            <a:off x="1299210" y="342900"/>
            <a:ext cx="12031345" cy="1322070"/>
          </a:xfrm>
          <a:prstGeom prst="rect">
            <a:avLst/>
          </a:prstGeom>
          <a:noFill/>
        </p:spPr>
        <p:txBody>
          <a:bodyPr wrap="square" rtlCol="0" anchor="t">
            <a:spAutoFit/>
          </a:bodyPr>
          <a:p>
            <a:pPr algn="ctr">
              <a:lnSpc>
                <a:spcPts val="9600"/>
              </a:lnSpc>
            </a:pPr>
            <a:r>
              <a:rPr lang="en-US" sz="6000" b="1" spc="-80" dirty="0">
                <a:solidFill>
                  <a:schemeClr val="accent4">
                    <a:lumMod val="50000"/>
                  </a:schemeClr>
                </a:solidFill>
                <a:latin typeface="Graphik Regular" panose="020B0503030202060203" pitchFamily="34" charset="0"/>
                <a:sym typeface="+mn-ea"/>
              </a:rPr>
              <a:t>Missing Values Handling</a:t>
            </a:r>
            <a:endParaRPr lang="en-US" sz="6000" b="1" spc="-80" dirty="0">
              <a:solidFill>
                <a:schemeClr val="accent4">
                  <a:lumMod val="50000"/>
                </a:schemeClr>
              </a:solidFill>
              <a:latin typeface="Graphik Regular" panose="020B0503030202060203" pitchFamily="34" charset="0"/>
              <a:sym typeface="+mn-ea"/>
            </a:endParaRPr>
          </a:p>
        </p:txBody>
      </p:sp>
      <p:pic>
        <p:nvPicPr>
          <p:cNvPr id="7" name="Picture 6" descr="Coffee_2-removebg-preview"/>
          <p:cNvPicPr>
            <a:picLocks noChangeAspect="1"/>
          </p:cNvPicPr>
          <p:nvPr/>
        </p:nvPicPr>
        <p:blipFill>
          <a:blip r:embed="rId2"/>
          <a:stretch>
            <a:fillRect/>
          </a:stretch>
        </p:blipFill>
        <p:spPr>
          <a:xfrm>
            <a:off x="11623040" y="-243840"/>
            <a:ext cx="2495550" cy="2495550"/>
          </a:xfrm>
          <a:prstGeom prst="rect">
            <a:avLst/>
          </a:prstGeom>
        </p:spPr>
      </p:pic>
      <p:pic>
        <p:nvPicPr>
          <p:cNvPr id="5" name="Picture 4" descr="Screenshot_2024-06-10-16-55-52-71_f541918c7893c52dbd1ee5d319333948"/>
          <p:cNvPicPr>
            <a:picLocks noChangeAspect="1"/>
          </p:cNvPicPr>
          <p:nvPr/>
        </p:nvPicPr>
        <p:blipFill>
          <a:blip r:embed="rId3"/>
          <a:srcRect r="3134"/>
          <a:stretch>
            <a:fillRect/>
          </a:stretch>
        </p:blipFill>
        <p:spPr>
          <a:xfrm>
            <a:off x="201930" y="1816735"/>
            <a:ext cx="8494395" cy="6407150"/>
          </a:xfrm>
          <a:prstGeom prst="rect">
            <a:avLst/>
          </a:prstGeom>
          <a:ln>
            <a:solidFill>
              <a:schemeClr val="accent4">
                <a:lumMod val="75000"/>
              </a:schemeClr>
            </a:solidFill>
          </a:ln>
        </p:spPr>
      </p:pic>
      <p:pic>
        <p:nvPicPr>
          <p:cNvPr id="4" name="Picture 3" descr="Screenshot_2024-06-10-16-56-16-54_f541918c7893c52dbd1ee5d319333948"/>
          <p:cNvPicPr>
            <a:picLocks noChangeAspect="1"/>
          </p:cNvPicPr>
          <p:nvPr/>
        </p:nvPicPr>
        <p:blipFill>
          <a:blip r:embed="rId4"/>
          <a:srcRect l="2570" r="13091"/>
          <a:stretch>
            <a:fillRect/>
          </a:stretch>
        </p:blipFill>
        <p:spPr>
          <a:xfrm>
            <a:off x="8696325" y="1816735"/>
            <a:ext cx="5669280" cy="4585335"/>
          </a:xfrm>
          <a:prstGeom prst="rect">
            <a:avLst/>
          </a:prstGeom>
          <a:ln>
            <a:solidFill>
              <a:schemeClr val="accent4">
                <a:lumMod val="75000"/>
              </a:schemeClr>
            </a:solidFill>
          </a:ln>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3349</Words>
  <Application>WPS Presentation</Application>
  <PresentationFormat>On-screen Show (16:9)</PresentationFormat>
  <Paragraphs>102</Paragraphs>
  <Slides>15</Slides>
  <Notes>10</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15</vt:i4>
      </vt:variant>
    </vt:vector>
  </HeadingPairs>
  <TitlesOfParts>
    <vt:vector size="35" baseType="lpstr">
      <vt:lpstr>Arial</vt:lpstr>
      <vt:lpstr>SimSun</vt:lpstr>
      <vt:lpstr>Wingdings</vt:lpstr>
      <vt:lpstr>Lora</vt:lpstr>
      <vt:lpstr>Segoe Print</vt:lpstr>
      <vt:lpstr>Lora</vt:lpstr>
      <vt:lpstr>Lora</vt:lpstr>
      <vt:lpstr>Source Sans Pro</vt:lpstr>
      <vt:lpstr>Source Sans Pro</vt:lpstr>
      <vt:lpstr>Source Sans Pro</vt:lpstr>
      <vt:lpstr>Calibri</vt:lpstr>
      <vt:lpstr>Microsoft YaHei</vt:lpstr>
      <vt:lpstr>Arial Unicode MS</vt:lpstr>
      <vt:lpstr>MingLiU-ExtB</vt:lpstr>
      <vt:lpstr>Bahnschrift</vt:lpstr>
      <vt:lpstr>Berlin Sans FB Demi</vt:lpstr>
      <vt:lpstr>Graphik Regular</vt:lpstr>
      <vt:lpstr>Yu Gothic UI</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Admin</cp:lastModifiedBy>
  <cp:revision>2</cp:revision>
  <dcterms:created xsi:type="dcterms:W3CDTF">2024-06-10T09:21:00Z</dcterms:created>
  <dcterms:modified xsi:type="dcterms:W3CDTF">2024-06-10T14:39:26Z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3323AF36070140B7B4F270FA8E1D6E2B_12</vt:lpwstr>
  </property>
  <property fmtid="{D5CDD505-2E9C-101B-9397-08002B2CF9AE}" pid="3" name="KSOProductBuildVer">
    <vt:lpwstr>1033-12.2.0.17119</vt:lpwstr>
  </property>
</Properties>
</file>